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4" r:id="rId3"/>
    <p:sldId id="274" r:id="rId4"/>
    <p:sldId id="261" r:id="rId5"/>
    <p:sldId id="270" r:id="rId6"/>
    <p:sldId id="258" r:id="rId7"/>
    <p:sldId id="275" r:id="rId8"/>
    <p:sldId id="260" r:id="rId9"/>
    <p:sldId id="262" r:id="rId10"/>
    <p:sldId id="263" r:id="rId11"/>
    <p:sldId id="265" r:id="rId12"/>
    <p:sldId id="266" r:id="rId13"/>
    <p:sldId id="271" r:id="rId14"/>
    <p:sldId id="268" r:id="rId15"/>
    <p:sldId id="269"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3/26/2025</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3/26/2025</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3/26/2025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3/26/2025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3/26/2025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3/26/2025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3/26/2025</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1FAj9fJQRZA" TargetMode="External"/><Relationship Id="rId2" Type="http://schemas.openxmlformats.org/officeDocument/2006/relationships/hyperlink" Target="https://www.youtube.com/watch?v=Uwkp0tREK0w" TargetMode="External"/><Relationship Id="rId1" Type="http://schemas.openxmlformats.org/officeDocument/2006/relationships/slideLayout" Target="../slideLayouts/slideLayout2.xml"/><Relationship Id="rId4" Type="http://schemas.openxmlformats.org/officeDocument/2006/relationships/hyperlink" Target="https://www.youtube.com/watch?v=W_vUXC9Zb7U"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y3jrB5ANUUY?si=G0h9Q24dC6lPf9G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rMzHWwWMeJ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com/shorts/l3pyjFlCBrw?si=yunb_MjpbBpHozK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r.wikipedia.org/wiki/%D8%B1%D8%B3%D9%88%D9%85_%D9%85%D8%AA%D8%AD%D8%B1%D9%83%D8%A9" TargetMode="External"/><Relationship Id="rId7"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hyperlink" Target="https://ar.wikipedia.org/wiki/%D9%81%D9%8A%D9%84%D9%85" TargetMode="External"/><Relationship Id="rId5" Type="http://schemas.openxmlformats.org/officeDocument/2006/relationships/hyperlink" Target="https://ar.wikipedia.org/wiki/%D8%A5%D8%B9%D9%84%D8%A7%D9%85" TargetMode="External"/><Relationship Id="rId4" Type="http://schemas.openxmlformats.org/officeDocument/2006/relationships/hyperlink" Target="https://ar.wikipedia.org/wiki/%D8%AD%D8%B1%D9%83%D8%A9_(%D9%81%D9%8A%D8%B2%D9%8A%D8%A7%D8%A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youtu.be/IEqccPhsqgA"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YcRtJOHcdqU?si=xJ8IrELoKjNION5h" TargetMode="External"/><Relationship Id="rId2" Type="http://schemas.openxmlformats.org/officeDocument/2006/relationships/hyperlink" Target="https://youtu.be/knD2EhjGwWI?si=cRj110Xk7Aj1Ch4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www.youm7.com/544535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KwYqOqNat8" TargetMode="External"/><Relationship Id="rId2" Type="http://schemas.openxmlformats.org/officeDocument/2006/relationships/hyperlink" Target="https://www.youtube.com/watch?v=2F9ymjmsS3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F1FA-4D51-4F1B-B00D-32BED681AE10}"/>
              </a:ext>
            </a:extLst>
          </p:cNvPr>
          <p:cNvSpPr>
            <a:spLocks noGrp="1"/>
          </p:cNvSpPr>
          <p:nvPr>
            <p:ph type="ctrTitle"/>
          </p:nvPr>
        </p:nvSpPr>
        <p:spPr/>
        <p:txBody>
          <a:bodyPr/>
          <a:lstStyle/>
          <a:p>
            <a:br>
              <a:rPr lang="en-US" sz="2400" b="1" dirty="0"/>
            </a:br>
            <a:br>
              <a:rPr lang="en-US" sz="2400" b="1" dirty="0"/>
            </a:br>
            <a:r>
              <a:rPr lang="ar-JO" sz="2400" b="1" dirty="0"/>
              <a:t>السينما الفلسطينية – سرديات بديلة</a:t>
            </a:r>
            <a:br>
              <a:rPr lang="ar-JO" sz="1800" dirty="0"/>
            </a:br>
            <a:br>
              <a:rPr lang="ar-JO" sz="1800" dirty="0"/>
            </a:br>
            <a:br>
              <a:rPr lang="ar-JO" sz="1800" dirty="0"/>
            </a:br>
            <a:r>
              <a:rPr lang="en-US" sz="1800" dirty="0"/>
              <a:t> Palestinian cinema – A counter Narrative</a:t>
            </a:r>
            <a:br>
              <a:rPr lang="en-US" sz="1800" dirty="0"/>
            </a:br>
            <a:br>
              <a:rPr lang="en-US" sz="1800" dirty="0"/>
            </a:br>
            <a:r>
              <a:rPr lang="en-US" sz="1800" dirty="0"/>
              <a:t>By</a:t>
            </a:r>
            <a:br>
              <a:rPr lang="en-US" sz="1800" b="1" dirty="0"/>
            </a:br>
            <a:r>
              <a:rPr lang="en-US" sz="1800" b="1" dirty="0"/>
              <a:t>Rula Shahwan </a:t>
            </a:r>
            <a:br>
              <a:rPr lang="en-US" sz="1800" b="1" dirty="0"/>
            </a:br>
            <a:br>
              <a:rPr lang="en-US" sz="1800" b="1" dirty="0"/>
            </a:br>
            <a:r>
              <a:rPr lang="en-US" sz="1800" dirty="0"/>
              <a:t>March 2025 </a:t>
            </a:r>
          </a:p>
        </p:txBody>
      </p:sp>
      <p:sp>
        <p:nvSpPr>
          <p:cNvPr id="3" name="Subtitle 2">
            <a:extLst>
              <a:ext uri="{FF2B5EF4-FFF2-40B4-BE49-F238E27FC236}">
                <a16:creationId xmlns:a16="http://schemas.microsoft.com/office/drawing/2014/main" id="{14AEC879-BE5E-4877-8F27-CDE4B4C1A75B}"/>
              </a:ext>
            </a:extLst>
          </p:cNvPr>
          <p:cNvSpPr>
            <a:spLocks noGrp="1"/>
          </p:cNvSpPr>
          <p:nvPr>
            <p:ph type="subTitle" idx="1"/>
          </p:nvPr>
        </p:nvSpPr>
        <p:spPr>
          <a:xfrm>
            <a:off x="1562100" y="4682062"/>
            <a:ext cx="9068192" cy="804338"/>
          </a:xfrm>
        </p:spPr>
        <p:txBody>
          <a:bodyPr>
            <a:normAutofit lnSpcReduction="10000"/>
          </a:bodyPr>
          <a:lstStyle/>
          <a:p>
            <a:r>
              <a:rPr lang="en-US" dirty="0"/>
              <a:t>First Lecture </a:t>
            </a:r>
          </a:p>
          <a:p>
            <a:r>
              <a:rPr lang="en-US" dirty="0"/>
              <a:t>The Origins of World Cinema</a:t>
            </a:r>
          </a:p>
          <a:p>
            <a:r>
              <a:rPr lang="ar-JO" dirty="0"/>
              <a:t>السينما العالمية – البداية </a:t>
            </a:r>
            <a:endParaRPr lang="en-US" dirty="0"/>
          </a:p>
        </p:txBody>
      </p:sp>
      <p:pic>
        <p:nvPicPr>
          <p:cNvPr id="4" name="Picture 3">
            <a:extLst>
              <a:ext uri="{FF2B5EF4-FFF2-40B4-BE49-F238E27FC236}">
                <a16:creationId xmlns:a16="http://schemas.microsoft.com/office/drawing/2014/main" id="{DE8A8459-5877-224A-287F-1822809881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3295" y="1096393"/>
            <a:ext cx="2223366" cy="1501958"/>
          </a:xfrm>
          <a:prstGeom prst="rect">
            <a:avLst/>
          </a:prstGeom>
          <a:noFill/>
        </p:spPr>
      </p:pic>
    </p:spTree>
    <p:extLst>
      <p:ext uri="{BB962C8B-B14F-4D97-AF65-F5344CB8AC3E}">
        <p14:creationId xmlns:p14="http://schemas.microsoft.com/office/powerpoint/2010/main" val="424465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6EC6-8A89-4DCC-88DF-BBF7DC5AD6AF}"/>
              </a:ext>
            </a:extLst>
          </p:cNvPr>
          <p:cNvSpPr>
            <a:spLocks noGrp="1"/>
          </p:cNvSpPr>
          <p:nvPr>
            <p:ph type="title"/>
          </p:nvPr>
        </p:nvSpPr>
        <p:spPr/>
        <p:txBody>
          <a:bodyPr/>
          <a:lstStyle/>
          <a:p>
            <a:r>
              <a:rPr lang="en-US" dirty="0"/>
              <a:t> </a:t>
            </a:r>
            <a:r>
              <a:rPr lang="ar-JO" dirty="0"/>
              <a:t>افلام لومبيير  تطور </a:t>
            </a:r>
            <a:endParaRPr lang="en-US" dirty="0"/>
          </a:p>
        </p:txBody>
      </p:sp>
      <p:sp>
        <p:nvSpPr>
          <p:cNvPr id="3" name="Content Placeholder 2">
            <a:extLst>
              <a:ext uri="{FF2B5EF4-FFF2-40B4-BE49-F238E27FC236}">
                <a16:creationId xmlns:a16="http://schemas.microsoft.com/office/drawing/2014/main" id="{707368D7-F637-4FD7-ADB8-FF1E55194156}"/>
              </a:ext>
            </a:extLst>
          </p:cNvPr>
          <p:cNvSpPr>
            <a:spLocks noGrp="1"/>
          </p:cNvSpPr>
          <p:nvPr>
            <p:ph idx="1"/>
          </p:nvPr>
        </p:nvSpPr>
        <p:spPr>
          <a:xfrm>
            <a:off x="346229" y="2103120"/>
            <a:ext cx="10778971" cy="3931920"/>
          </a:xfrm>
        </p:spPr>
        <p:txBody>
          <a:bodyPr/>
          <a:lstStyle/>
          <a:p>
            <a:endParaRPr lang="en-US" dirty="0"/>
          </a:p>
          <a:p>
            <a:r>
              <a:rPr lang="en-US" dirty="0">
                <a:hlinkClick r:id="rId2"/>
              </a:rPr>
              <a:t>https://www.youtube.com/watch?v=Uwkp0tREK0w</a:t>
            </a:r>
            <a:endParaRPr lang="ar-JO" dirty="0"/>
          </a:p>
          <a:p>
            <a:endParaRPr lang="ar-JO" dirty="0"/>
          </a:p>
          <a:p>
            <a:r>
              <a:rPr lang="ar-JO" dirty="0"/>
              <a:t>لوميير في القدس </a:t>
            </a:r>
          </a:p>
          <a:p>
            <a:r>
              <a:rPr lang="en-US" dirty="0">
                <a:hlinkClick r:id="rId3"/>
              </a:rPr>
              <a:t>https://www.youtube.com/watch?v=1FAj9fJQRZA</a:t>
            </a:r>
            <a:endParaRPr lang="ar-JO" dirty="0"/>
          </a:p>
          <a:p>
            <a:endParaRPr lang="en-US" dirty="0"/>
          </a:p>
          <a:p>
            <a:r>
              <a:rPr lang="en-US" dirty="0">
                <a:hlinkClick r:id="rId4"/>
              </a:rPr>
              <a:t>https://www.youtube.com/watch?v=W_vUXC9Zb7U</a:t>
            </a:r>
            <a:endParaRPr lang="ar-JO" dirty="0"/>
          </a:p>
          <a:p>
            <a:endParaRPr lang="en-US" dirty="0"/>
          </a:p>
        </p:txBody>
      </p:sp>
    </p:spTree>
    <p:extLst>
      <p:ext uri="{BB962C8B-B14F-4D97-AF65-F5344CB8AC3E}">
        <p14:creationId xmlns:p14="http://schemas.microsoft.com/office/powerpoint/2010/main" val="271485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AA94-F280-4033-B41A-F1C2DBB9C958}"/>
              </a:ext>
            </a:extLst>
          </p:cNvPr>
          <p:cNvSpPr>
            <a:spLocks noGrp="1"/>
          </p:cNvSpPr>
          <p:nvPr>
            <p:ph type="title"/>
          </p:nvPr>
        </p:nvSpPr>
        <p:spPr>
          <a:xfrm>
            <a:off x="1066800" y="389467"/>
            <a:ext cx="10181208" cy="631465"/>
          </a:xfrm>
        </p:spPr>
        <p:txBody>
          <a:bodyPr>
            <a:normAutofit fontScale="90000"/>
          </a:bodyPr>
          <a:lstStyle/>
          <a:p>
            <a:pPr algn="ctr"/>
            <a:r>
              <a:rPr lang="ar-JO" dirty="0"/>
              <a:t>السينما الامريكية </a:t>
            </a:r>
            <a:endParaRPr lang="en-US" dirty="0"/>
          </a:p>
        </p:txBody>
      </p:sp>
      <p:sp>
        <p:nvSpPr>
          <p:cNvPr id="3" name="Content Placeholder 2">
            <a:extLst>
              <a:ext uri="{FF2B5EF4-FFF2-40B4-BE49-F238E27FC236}">
                <a16:creationId xmlns:a16="http://schemas.microsoft.com/office/drawing/2014/main" id="{2AAB1420-5F65-4BEA-8BDB-88BED04D39D5}"/>
              </a:ext>
            </a:extLst>
          </p:cNvPr>
          <p:cNvSpPr>
            <a:spLocks noGrp="1"/>
          </p:cNvSpPr>
          <p:nvPr>
            <p:ph idx="1"/>
          </p:nvPr>
        </p:nvSpPr>
        <p:spPr>
          <a:xfrm>
            <a:off x="364067" y="1296141"/>
            <a:ext cx="11472333" cy="5172392"/>
          </a:xfrm>
        </p:spPr>
        <p:txBody>
          <a:bodyPr>
            <a:normAutofit fontScale="92500" lnSpcReduction="20000"/>
          </a:bodyPr>
          <a:lstStyle/>
          <a:p>
            <a:pPr marL="0" indent="0" algn="r" rtl="1">
              <a:buNone/>
            </a:pPr>
            <a:endParaRPr lang="en-US" sz="2000" dirty="0">
              <a:latin typeface="Times New Roman" panose="02020603050405020304" pitchFamily="18" charset="0"/>
              <a:cs typeface="Times New Roman" panose="02020603050405020304" pitchFamily="18" charset="0"/>
            </a:endParaRPr>
          </a:p>
          <a:p>
            <a:pPr algn="r" rtl="1">
              <a:lnSpc>
                <a:spcPct val="150000"/>
              </a:lnSpc>
            </a:pPr>
            <a:r>
              <a:rPr lang="ar-JO" sz="2200" dirty="0">
                <a:latin typeface="Times New Roman" panose="02020603050405020304" pitchFamily="18" charset="0"/>
                <a:cs typeface="Times New Roman" panose="02020603050405020304" pitchFamily="18" charset="0"/>
              </a:rPr>
              <a:t>أ</a:t>
            </a:r>
            <a:r>
              <a:rPr lang="ar-SA" sz="2200" dirty="0">
                <a:latin typeface="Times New Roman" panose="02020603050405020304" pitchFamily="18" charset="0"/>
                <a:cs typeface="Times New Roman" panose="02020603050405020304" pitchFamily="18" charset="0"/>
              </a:rPr>
              <a:t>ول فيلم أمريكي روائي، فهو "سرقة القطار الكبرى" </a:t>
            </a:r>
            <a:r>
              <a:rPr lang="en-US" sz="2200" dirty="0">
                <a:latin typeface="Times New Roman" panose="02020603050405020304" pitchFamily="18" charset="0"/>
                <a:cs typeface="Times New Roman" panose="02020603050405020304" pitchFamily="18" charset="0"/>
              </a:rPr>
              <a:t>The Great Train Robbery) </a:t>
            </a:r>
            <a:r>
              <a:rPr lang="ar-SA" sz="2200" dirty="0">
                <a:latin typeface="Times New Roman" panose="02020603050405020304" pitchFamily="18" charset="0"/>
                <a:cs typeface="Times New Roman" panose="02020603050405020304" pitchFamily="18" charset="0"/>
              </a:rPr>
              <a:t>الذي أُنتج عام 1903 وأخرجه إدوين إس. بورتر، وهو يعتبر من أوائل الأفلام التي استخدمت السرد القصصي والتقنيات السينمائية المتقدمة.</a:t>
            </a:r>
            <a:endParaRPr lang="en-US" sz="2200" dirty="0">
              <a:latin typeface="Times New Roman" panose="02020603050405020304" pitchFamily="18" charset="0"/>
              <a:cs typeface="Times New Roman" panose="02020603050405020304" pitchFamily="18" charset="0"/>
            </a:endParaRPr>
          </a:p>
          <a:p>
            <a:pPr marL="0" indent="0" algn="r" rtl="1">
              <a:lnSpc>
                <a:spcPct val="150000"/>
              </a:lnSpc>
              <a:buNone/>
            </a:pPr>
            <a:r>
              <a:rPr lang="en-US" sz="2200" dirty="0">
                <a:latin typeface="Times New Roman" panose="02020603050405020304" pitchFamily="18" charset="0"/>
                <a:cs typeface="Times New Roman" panose="02020603050405020304" pitchFamily="18" charset="0"/>
                <a:hlinkClick r:id="rId2"/>
              </a:rPr>
              <a:t>https://youtu.be/y3jrB5ANUUY?si=G0h9Q24dC6lPf9Gp</a:t>
            </a:r>
            <a:endParaRPr lang="en-US" sz="2200" dirty="0">
              <a:latin typeface="Times New Roman" panose="02020603050405020304" pitchFamily="18" charset="0"/>
              <a:cs typeface="Times New Roman" panose="02020603050405020304" pitchFamily="18" charset="0"/>
            </a:endParaRPr>
          </a:p>
          <a:p>
            <a:pPr algn="just" rtl="1">
              <a:lnSpc>
                <a:spcPct val="150000"/>
              </a:lnSpc>
            </a:pPr>
            <a:r>
              <a:rPr lang="ar-JO" sz="2200" dirty="0">
                <a:latin typeface="Times New Roman" panose="02020603050405020304" pitchFamily="18" charset="0"/>
                <a:cs typeface="Times New Roman" panose="02020603050405020304" pitchFamily="18" charset="0"/>
              </a:rPr>
              <a:t>كبير من المدن الأمريكية يقوم بإنتاج الأفلام السينمائية، لكن بمرور الوقت ومع تطور صناعة السينما، بدأ المنتجون يتجهون أكثر وأكثر إلى جنوبي كاليفورنيا حيث المناخ الملائم للتصوير طوال العام. وقبل نشوب الحرب العالمية الأولى عام 1914م، كانت بعض الشركات المنتجة قد أقامت لنفسها عددًا من أماكن التصوير (الاستوديوهات) حول منطقة هوليوود في لوس أنجلوس. ثم حدثت بعض التطورات الدولية التي أدَّت إلى انفراد تلك المنطقة بالسيطرة على صناعة السينما في العالم وارتباط ذلك الفن الجديد باسم هوليوود. ومن أبرز تلك التطورات أن الحرب العالمية الأولى قَضَت على المنافسة الأوروبية القوية للسينما الأمريكية، فقد ركزت حكومتا إيطاليا وفرنسا جهودهما للقتال وسَحَبَتا دعمهما المادي لصناعة السينما في هاتين الدولتين، وهكذا انفردت هوليوود بالساحة وبدأ المخرجون والمنتجون ينفقون بِبَذَخ لتقديم المناظر والملابس المبهرة لتنفرد هوليوود بقمة صناعة السينما بلا منازع. و قد نال القطاع السينمائي الأمريكي احترام الجمهور ففي 1914 قارب الإنتاج الأمريكي نصف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75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F0CBAD-4296-4B8A-845A-10175018FB26}"/>
              </a:ext>
            </a:extLst>
          </p:cNvPr>
          <p:cNvSpPr>
            <a:spLocks noGrp="1"/>
          </p:cNvSpPr>
          <p:nvPr>
            <p:ph idx="1"/>
          </p:nvPr>
        </p:nvSpPr>
        <p:spPr>
          <a:xfrm>
            <a:off x="550416" y="355107"/>
            <a:ext cx="11398928" cy="6187736"/>
          </a:xfrm>
        </p:spPr>
        <p:txBody>
          <a:bodyPr>
            <a:normAutofit/>
          </a:bodyPr>
          <a:lstStyle/>
          <a:p>
            <a:pPr algn="r" rtl="1"/>
            <a:endParaRPr lang="ar-JO" dirty="0"/>
          </a:p>
          <a:p>
            <a:pPr algn="r" rtl="1"/>
            <a:endParaRPr lang="ar-JO" dirty="0"/>
          </a:p>
          <a:p>
            <a:pPr algn="just" rtl="1"/>
            <a:r>
              <a:rPr lang="ar-SA" sz="24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في الوقت الذي كانت فيه فرنسا تملك مائتي إلى ثلاثمائة صالة عرض في عام 1909، ولا يملك العالم بأسره سوى ألفين إلى ثلاثة آلاف صالة ، كان عدد صالات العرض السينمائي في أمريكا في نفس الفترة قد تجاوز عددها في العالم بأسره . ففي غضون ثلاث سنوات فقط ارتفع عدد صالات العرض في أمريكا بشكل خرافي ، من عشر صالات فقط إلى عشرة ألاف صالة </a:t>
            </a:r>
            <a:r>
              <a:rPr lang="en-US" sz="2400" dirty="0">
                <a:solidFill>
                  <a:srgbClr val="141414"/>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rtl="1"/>
            <a:endParaRPr lang="ar-JO" sz="2400" dirty="0">
              <a:latin typeface="Times New Roman" panose="02020603050405020304" pitchFamily="18" charset="0"/>
              <a:cs typeface="Times New Roman" panose="02020603050405020304" pitchFamily="18" charset="0"/>
            </a:endParaRPr>
          </a:p>
          <a:p>
            <a:pPr algn="just" rtl="1"/>
            <a:r>
              <a:rPr lang="ar-JO" sz="2400" dirty="0">
                <a:latin typeface="Times New Roman" panose="02020603050405020304" pitchFamily="18" charset="0"/>
                <a:cs typeface="Times New Roman" panose="02020603050405020304" pitchFamily="18" charset="0"/>
              </a:rPr>
              <a:t>مع اندلاع الحرب العالمية الأولى عام 1914، شهدت السينما الأوروبية انحسارًا لصالح السينما الأمريكية، حيث استغلت هوليوود الفرصة لإنتاج أفلام ناجحة عالميًا. وكان فيلم "مولد أمة" (1915) لديفيد جريفيت نقطة انطلاق السينما الأمريكية التجارية رغم الجدل حول مضمونه العنصري.</a:t>
            </a:r>
          </a:p>
          <a:p>
            <a:pPr algn="just" rtl="1"/>
            <a:r>
              <a:rPr lang="ar-JO" sz="2400" dirty="0">
                <a:latin typeface="Times New Roman" panose="02020603050405020304" pitchFamily="18" charset="0"/>
                <a:cs typeface="Times New Roman" panose="02020603050405020304" pitchFamily="18" charset="0"/>
              </a:rPr>
              <a:t>ازدهار السينما الأمريكية في العشرينيات، ازدهرت صناعة السينما في الولايات المتحدة، بينما تراجعت في أوروبا بسبب حظر الأفلام الأجنبية عن 20,000 صالة عرض أمريكية. استثمرت هوليوود أكثر من 200 مليون دولار سنويًا، منتجة أكثر من 800 فيلم سنويًا، مما جعل السينما الأمريكية من أكبر الصناعات بجانب السيارات والبترول.ظهور الرقابة السينمائيةمع تأثير السينما على الجمهور، ظهرت الرقابة السينمائية لأول مرة في الولايات المتحدة عام 1915.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03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CEA2-D030-E1B3-5314-D30EFF57FA54}"/>
              </a:ext>
            </a:extLst>
          </p:cNvPr>
          <p:cNvSpPr>
            <a:spLocks noGrp="1"/>
          </p:cNvSpPr>
          <p:nvPr>
            <p:ph type="title"/>
          </p:nvPr>
        </p:nvSpPr>
        <p:spPr>
          <a:xfrm>
            <a:off x="1066800" y="642594"/>
            <a:ext cx="10058400" cy="760078"/>
          </a:xfrm>
        </p:spPr>
        <p:txBody>
          <a:bodyPr>
            <a:normAutofit/>
          </a:bodyPr>
          <a:lstStyle/>
          <a:p>
            <a:pPr algn="ctr"/>
            <a:r>
              <a:rPr lang="ar-JO" sz="2400" dirty="0"/>
              <a:t>السينما الأمريكية في العشرينيات </a:t>
            </a:r>
            <a:endParaRPr lang="en-US" sz="2400" dirty="0"/>
          </a:p>
        </p:txBody>
      </p:sp>
      <p:sp>
        <p:nvSpPr>
          <p:cNvPr id="3" name="Content Placeholder 2">
            <a:extLst>
              <a:ext uri="{FF2B5EF4-FFF2-40B4-BE49-F238E27FC236}">
                <a16:creationId xmlns:a16="http://schemas.microsoft.com/office/drawing/2014/main" id="{D517073B-C257-7D8E-4438-D59043B238CA}"/>
              </a:ext>
            </a:extLst>
          </p:cNvPr>
          <p:cNvSpPr>
            <a:spLocks noGrp="1"/>
          </p:cNvSpPr>
          <p:nvPr>
            <p:ph idx="1"/>
          </p:nvPr>
        </p:nvSpPr>
        <p:spPr>
          <a:xfrm>
            <a:off x="177553" y="1322773"/>
            <a:ext cx="11549849" cy="5113538"/>
          </a:xfrm>
        </p:spPr>
        <p:txBody>
          <a:bodyPr>
            <a:normAutofit fontScale="92500"/>
          </a:bodyPr>
          <a:lstStyle/>
          <a:p>
            <a:pPr algn="r" rtl="1"/>
            <a:r>
              <a:rPr lang="ar-JO" sz="2400" dirty="0">
                <a:latin typeface="Times New Roman" panose="02020603050405020304" pitchFamily="18" charset="0"/>
                <a:cs typeface="Times New Roman" panose="02020603050405020304" pitchFamily="18" charset="0"/>
              </a:rPr>
              <a:t>كانت الأفلام تخضع لمراجعات دقيقة، مع اعتبارها وسيلة تأثير جماهيري تتطلب تنظيمًا، تمامًا كما يُنظم بيع المشروبات الكحولية.</a:t>
            </a:r>
          </a:p>
          <a:p>
            <a:pPr algn="r"/>
            <a:r>
              <a:rPr lang="ar-JO" sz="2400" dirty="0">
                <a:latin typeface="Times New Roman" panose="02020603050405020304" pitchFamily="18" charset="0"/>
                <a:cs typeface="Times New Roman" panose="02020603050405020304" pitchFamily="18" charset="0"/>
              </a:rPr>
              <a:t>مرحلة السينما الناطقة (1929)أدى ظهور الصوت في السينما إلى تردد المنتجين خوفًا من فقدان الأسواق الخارجية، لكن سرعان ما تغلبت هوليوود على هذه العقبة عبر الدبلجة والترجمة، مما عزز هيمنتها العالمية رغم انخفاض الإنتاج السنوي من 1000 إلى 500 فيلم. اول  فيلم ناطق مغني الجاز .</a:t>
            </a:r>
          </a:p>
          <a:p>
            <a:pPr algn="just"/>
            <a:r>
              <a:rPr lang="en-US" sz="2400" dirty="0">
                <a:hlinkClick r:id="rId2"/>
              </a:rPr>
              <a:t>https://www.youtube.com/watch?v=rMzHWwWMeJk</a:t>
            </a:r>
            <a:endParaRPr lang="en-US" sz="2400" dirty="0"/>
          </a:p>
          <a:p>
            <a:pPr marL="0" indent="0" algn="just" rtl="1">
              <a:buNone/>
            </a:pPr>
            <a:endParaRPr lang="ar-JO" sz="2400" dirty="0">
              <a:latin typeface="Times New Roman" panose="02020603050405020304" pitchFamily="18" charset="0"/>
              <a:cs typeface="Times New Roman" panose="02020603050405020304" pitchFamily="18" charset="0"/>
            </a:endParaRPr>
          </a:p>
          <a:p>
            <a:pPr algn="just" rtl="1"/>
            <a:r>
              <a:rPr lang="ar-JO" sz="2400" dirty="0">
                <a:latin typeface="Times New Roman" panose="02020603050405020304" pitchFamily="18" charset="0"/>
                <a:cs typeface="Times New Roman" panose="02020603050405020304" pitchFamily="18" charset="0"/>
              </a:rPr>
              <a:t>ظاهرة الاحتكار السينمائي في أواخر العشرينيات، سيطرت ثماني شركات كبرى على صناعة السينما، حيث احتكرت الإنتاج والتوزيع والعرض. قادت هذه الشركات، مثل بارامونت ووارنر برذرز، استوديوهات هوليوود الذهبية حتى الأربعينيات، عندما أصدرت المحكمة العليا الأمريكية قرارًا يلزم الشركات ببيع صالات عرضها، مما أنهى الاحتكار.</a:t>
            </a:r>
          </a:p>
          <a:p>
            <a:pPr algn="just" rtl="1"/>
            <a:r>
              <a:rPr lang="ar-JO" sz="2400" dirty="0">
                <a:latin typeface="Times New Roman" panose="02020603050405020304" pitchFamily="18" charset="0"/>
                <a:cs typeface="Times New Roman" panose="02020603050405020304" pitchFamily="18" charset="0"/>
              </a:rPr>
              <a:t>التحديات والتكيف مع ظهور التلفزيون في الخمسينيات، تراجعت مبيعات التذاكر بنسبة 40%، مما دفع الاستوديوهات إلى تبني نهج جديد يركز على جودة الأفلام واحترام إبداع المخرجين. رغم إفلاس شركة واحدة (</a:t>
            </a:r>
            <a:r>
              <a:rPr lang="en-US" sz="2400" dirty="0">
                <a:latin typeface="Times New Roman" panose="02020603050405020304" pitchFamily="18" charset="0"/>
                <a:cs typeface="Times New Roman" panose="02020603050405020304" pitchFamily="18" charset="0"/>
              </a:rPr>
              <a:t>RKO)، </a:t>
            </a:r>
            <a:r>
              <a:rPr lang="ar-JO" sz="2400" dirty="0">
                <a:latin typeface="Times New Roman" panose="02020603050405020304" pitchFamily="18" charset="0"/>
                <a:cs typeface="Times New Roman" panose="02020603050405020304" pitchFamily="18" charset="0"/>
              </a:rPr>
              <a:t>استمرت الشركات السبع الأخرى في العمل حتى اليوم. حاليًا، تواجه هوليوود تحديًا جديدًا يتمثل في الإنترنت، ما يستدعي تكيفًا جديدًا لضمان استمرار سيطرتها على صناعة الترفيه العالمية.</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79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1289-57AC-4E97-AD42-3798BA5CEF38}"/>
              </a:ext>
            </a:extLst>
          </p:cNvPr>
          <p:cNvSpPr>
            <a:spLocks noGrp="1"/>
          </p:cNvSpPr>
          <p:nvPr>
            <p:ph type="title"/>
          </p:nvPr>
        </p:nvSpPr>
        <p:spPr>
          <a:xfrm>
            <a:off x="1066800" y="642594"/>
            <a:ext cx="10058400" cy="564769"/>
          </a:xfrm>
        </p:spPr>
        <p:txBody>
          <a:bodyPr>
            <a:normAutofit fontScale="90000"/>
          </a:bodyPr>
          <a:lstStyle/>
          <a:p>
            <a:pPr algn="ctr"/>
            <a:r>
              <a:rPr lang="ar-JO" dirty="0">
                <a:latin typeface="Times New Roman" panose="02020603050405020304" pitchFamily="18" charset="0"/>
                <a:cs typeface="Times New Roman" panose="02020603050405020304" pitchFamily="18" charset="0"/>
              </a:rPr>
              <a:t>السينما في العالم العربي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89CBCBD-1877-49B1-8FA2-B311A6818D03}"/>
              </a:ext>
            </a:extLst>
          </p:cNvPr>
          <p:cNvSpPr>
            <a:spLocks noGrp="1"/>
          </p:cNvSpPr>
          <p:nvPr>
            <p:ph idx="1"/>
          </p:nvPr>
        </p:nvSpPr>
        <p:spPr>
          <a:xfrm>
            <a:off x="284085" y="1748901"/>
            <a:ext cx="11558727" cy="4286139"/>
          </a:xfrm>
        </p:spPr>
        <p:txBody>
          <a:bodyPr>
            <a:noAutofit/>
          </a:bodyPr>
          <a:lstStyle/>
          <a:p>
            <a:pPr algn="r" rtl="1"/>
            <a:r>
              <a:rPr lang="ar-JO" sz="2400" dirty="0">
                <a:latin typeface="Times New Roman" panose="02020603050405020304" pitchFamily="18" charset="0"/>
                <a:cs typeface="Times New Roman" panose="02020603050405020304" pitchFamily="18" charset="0"/>
              </a:rPr>
              <a:t>قُدم العرض من قبل الأخوين لوميير في غراند كافيه في الإسكندرية، وكان خاصا بهما ولم يشترك فيه مصريون، وامتد العرض لدقائق فقط، والعرض لفيلم مجموعة من العمال يخرجون من مصنع. وفي عرض آخر كان الفيلم عن قطار يدخل المحطة، فهرب الجمهور حين اعتقد أنه قطار حقيقي يقتحم مكان وجودهم.</a:t>
            </a:r>
          </a:p>
          <a:p>
            <a:pPr algn="r" rtl="1"/>
            <a:endParaRPr lang="ar-JO" sz="2400" dirty="0">
              <a:latin typeface="Times New Roman" panose="02020603050405020304" pitchFamily="18" charset="0"/>
              <a:cs typeface="Times New Roman" panose="02020603050405020304" pitchFamily="18" charset="0"/>
            </a:endParaRPr>
          </a:p>
          <a:p>
            <a:pPr marL="0" indent="0" algn="r" rtl="1">
              <a:buNone/>
            </a:pPr>
            <a:r>
              <a:rPr lang="ar-JO" sz="2400" dirty="0">
                <a:latin typeface="Times New Roman" panose="02020603050405020304" pitchFamily="18" charset="0"/>
                <a:cs typeface="Times New Roman" panose="02020603050405020304" pitchFamily="18" charset="0"/>
              </a:rPr>
              <a:t>إن مصر عرفت التصوير بعد اختراع الأخوين لوميير، فقد حضر مصور من شركة لوميير بعد سنتين، وكانت أول مرة تدخل كاميرا إلى مصر عام 1897 وتصور معالم سينمائية متحركة.</a:t>
            </a:r>
          </a:p>
          <a:p>
            <a:pPr algn="r" rtl="1"/>
            <a:endParaRPr lang="ar-JO" sz="2400" dirty="0">
              <a:latin typeface="Times New Roman" panose="02020603050405020304" pitchFamily="18" charset="0"/>
              <a:cs typeface="Times New Roman" panose="02020603050405020304" pitchFamily="18" charset="0"/>
            </a:endParaRPr>
          </a:p>
          <a:p>
            <a:pPr algn="r" rtl="1"/>
            <a:r>
              <a:rPr lang="ar-JO" sz="2400" dirty="0">
                <a:latin typeface="Times New Roman" panose="02020603050405020304" pitchFamily="18" charset="0"/>
                <a:cs typeface="Times New Roman" panose="02020603050405020304" pitchFamily="18" charset="0"/>
              </a:rPr>
              <a:t>ونظرا لطبيعة مصر وتاريخها الجاذب؛ صُور فيها في تلك الفترة الكثير من الأفلام، مثل إنشاء كُبري قصر النيل وأسوان، كما صُورت أفلام في صحراء النوبة.</a:t>
            </a:r>
          </a:p>
          <a:p>
            <a:endParaRPr lang="ar-JO" sz="2400" dirty="0"/>
          </a:p>
        </p:txBody>
      </p:sp>
    </p:spTree>
    <p:extLst>
      <p:ext uri="{BB962C8B-B14F-4D97-AF65-F5344CB8AC3E}">
        <p14:creationId xmlns:p14="http://schemas.microsoft.com/office/powerpoint/2010/main" val="404909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E975A-FB36-4DE2-AD32-F2B8F303E53C}"/>
              </a:ext>
            </a:extLst>
          </p:cNvPr>
          <p:cNvSpPr>
            <a:spLocks noGrp="1"/>
          </p:cNvSpPr>
          <p:nvPr>
            <p:ph idx="1"/>
          </p:nvPr>
        </p:nvSpPr>
        <p:spPr>
          <a:xfrm>
            <a:off x="328474" y="461639"/>
            <a:ext cx="11487705" cy="6977848"/>
          </a:xfrm>
        </p:spPr>
        <p:txBody>
          <a:bodyPr>
            <a:normAutofit fontScale="47500" lnSpcReduction="20000"/>
          </a:bodyPr>
          <a:lstStyle/>
          <a:p>
            <a:pPr algn="r"/>
            <a:r>
              <a:rPr lang="ar-JO" sz="4400" dirty="0"/>
              <a:t>								</a:t>
            </a:r>
            <a:r>
              <a:rPr lang="ar-JO" sz="7400" dirty="0"/>
              <a:t>				</a:t>
            </a:r>
            <a:r>
              <a:rPr lang="ar-JO" sz="7400" b="1" dirty="0">
                <a:latin typeface="Times New Roman" panose="02020603050405020304" pitchFamily="18" charset="0"/>
                <a:cs typeface="Times New Roman" panose="02020603050405020304" pitchFamily="18" charset="0"/>
              </a:rPr>
              <a:t>بيومي وكريم.. آباء السينما المصرية</a:t>
            </a:r>
          </a:p>
          <a:p>
            <a:pPr algn="r"/>
            <a:r>
              <a:rPr lang="ar-JO" sz="7400" dirty="0">
                <a:latin typeface="Times New Roman" panose="02020603050405020304" pitchFamily="18" charset="0"/>
                <a:cs typeface="Times New Roman" panose="02020603050405020304" pitchFamily="18" charset="0"/>
              </a:rPr>
              <a:t>بدأ الإنتاج السينمائي في مصر عبر شركات إيطالية، وكان من أبرز الأفلام التسجيلية: ورحلة سعد زغلول من المنفى</a:t>
            </a:r>
          </a:p>
          <a:p>
            <a:pPr algn="r"/>
            <a:r>
              <a:rPr lang="ar-JO" sz="7400" dirty="0">
                <a:latin typeface="Times New Roman" panose="02020603050405020304" pitchFamily="18" charset="0"/>
                <a:cs typeface="Times New Roman" panose="02020603050405020304" pitchFamily="18" charset="0"/>
              </a:rPr>
              <a:t>1921 . أما أولى الأفلام الروائية المصرية فكانت من إنتاج محمد بيومي، الذي درس السينما في ألمانيا. يُعد فيلم *برسوم يبحث عن وظيفة* (1923) أول فيلم روائي مصري صامت، حيث قدم نقدًا اجتماعيًا لحالة الفقر آنذاك.  </a:t>
            </a:r>
          </a:p>
          <a:p>
            <a:pPr algn="r"/>
            <a:r>
              <a:rPr lang="en-US" sz="7400" dirty="0">
                <a:latin typeface="Times New Roman" panose="02020603050405020304" pitchFamily="18" charset="0"/>
                <a:cs typeface="Times New Roman" panose="02020603050405020304" pitchFamily="18" charset="0"/>
                <a:hlinkClick r:id="rId2"/>
              </a:rPr>
              <a:t>https://youtube.com/shorts/l3pyjFlCBrw?si=yunb_MjpbBpHozKl</a:t>
            </a:r>
            <a:endParaRPr lang="ar-JO" sz="7400" dirty="0">
              <a:latin typeface="Times New Roman" panose="02020603050405020304" pitchFamily="18" charset="0"/>
              <a:cs typeface="Times New Roman" panose="02020603050405020304" pitchFamily="18" charset="0"/>
            </a:endParaRPr>
          </a:p>
          <a:p>
            <a:pPr marL="0" indent="0" algn="r">
              <a:buNone/>
            </a:pPr>
            <a:endParaRPr lang="ar-JO" sz="7400" dirty="0">
              <a:latin typeface="Times New Roman" panose="02020603050405020304" pitchFamily="18" charset="0"/>
              <a:cs typeface="Times New Roman" panose="02020603050405020304" pitchFamily="18" charset="0"/>
            </a:endParaRPr>
          </a:p>
          <a:p>
            <a:pPr algn="r"/>
            <a:r>
              <a:rPr lang="ar-JO" sz="7400" dirty="0">
                <a:latin typeface="Times New Roman" panose="02020603050405020304" pitchFamily="18" charset="0"/>
                <a:cs typeface="Times New Roman" panose="02020603050405020304" pitchFamily="18" charset="0"/>
              </a:rPr>
              <a:t>أما محمد كريم، فقد تدرب على التصوير في إحدى الشركات الإيطالية، وسافر إلى ألمانيا ليعمل مساعدًا للمخرج فريتز لانج، ثم عاد لمصر وأخرج فيلم *زينب* (1930)، أول فيلم مصري ناطق.  </a:t>
            </a:r>
          </a:p>
        </p:txBody>
      </p:sp>
    </p:spTree>
    <p:extLst>
      <p:ext uri="{BB962C8B-B14F-4D97-AF65-F5344CB8AC3E}">
        <p14:creationId xmlns:p14="http://schemas.microsoft.com/office/powerpoint/2010/main" val="4236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D0558-5C70-E643-07AF-4759429F493C}"/>
              </a:ext>
            </a:extLst>
          </p:cNvPr>
          <p:cNvSpPr>
            <a:spLocks noGrp="1"/>
          </p:cNvSpPr>
          <p:nvPr>
            <p:ph idx="1"/>
          </p:nvPr>
        </p:nvSpPr>
        <p:spPr>
          <a:xfrm>
            <a:off x="257453" y="887767"/>
            <a:ext cx="11443316" cy="5628443"/>
          </a:xfrm>
        </p:spPr>
        <p:txBody>
          <a:bodyPr/>
          <a:lstStyle/>
          <a:p>
            <a:pPr marL="0" indent="0" algn="r">
              <a:buNone/>
            </a:pPr>
            <a:r>
              <a:rPr lang="ar-JO" sz="2400" b="1" dirty="0">
                <a:latin typeface="Times New Roman" panose="02020603050405020304" pitchFamily="18" charset="0"/>
                <a:cs typeface="Times New Roman" panose="02020603050405020304" pitchFamily="18" charset="0"/>
              </a:rPr>
              <a:t>تأسيس الصناعة السينمائية مع طلعت حرب</a:t>
            </a:r>
          </a:p>
          <a:p>
            <a:pPr algn="r"/>
            <a:r>
              <a:rPr lang="ar-JO" sz="2400" dirty="0">
                <a:latin typeface="Times New Roman" panose="02020603050405020304" pitchFamily="18" charset="0"/>
                <a:cs typeface="Times New Roman" panose="02020603050405020304" pitchFamily="18" charset="0"/>
              </a:rPr>
              <a:t>اقترح محمد بيومي على رجل الاقتصاد طلعت حرب إنشاء شركة لصناعة السينما، فأسس الأخير شركة مصر للتمثيل والسينما عام 1925، مما أدى لاحقًا إلى تأسيس *أستوديو مصر* عام 1935، والذي ساهم في ازدهار السينما المصرية خلال الثلاثينيات والأربعينيات.  </a:t>
            </a:r>
          </a:p>
          <a:p>
            <a:pPr algn="r"/>
            <a:endParaRPr lang="ar-JO" sz="2400" dirty="0">
              <a:latin typeface="Times New Roman" panose="02020603050405020304" pitchFamily="18" charset="0"/>
              <a:cs typeface="Times New Roman" panose="02020603050405020304" pitchFamily="18" charset="0"/>
            </a:endParaRPr>
          </a:p>
          <a:p>
            <a:pPr algn="r"/>
            <a:r>
              <a:rPr lang="ar-JO" sz="2400" dirty="0">
                <a:latin typeface="Times New Roman" panose="02020603050405020304" pitchFamily="18" charset="0"/>
                <a:cs typeface="Times New Roman" panose="02020603050405020304" pitchFamily="18" charset="0"/>
              </a:rPr>
              <a:t>خلال تلك الفترة، انعكست التحولات السياسية والاجتماعية على السينما، حيث تناولت الأفلام قضايا قومية مثل الاستعمار الإنجليزي وثورة 1919. وكان محمد كريم حريصًا على تقديم أفلام مقتبسة من الأدب المصري، فاختار رواية *زينب* لحسين هيكل لتكون أول أفلامه الناطقة.</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173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3311-A500-4A47-95B7-A95A24F4240A}"/>
              </a:ext>
            </a:extLst>
          </p:cNvPr>
          <p:cNvSpPr>
            <a:spLocks noGrp="1"/>
          </p:cNvSpPr>
          <p:nvPr>
            <p:ph type="title"/>
          </p:nvPr>
        </p:nvSpPr>
        <p:spPr>
          <a:xfrm>
            <a:off x="1066800" y="642594"/>
            <a:ext cx="10058400" cy="1070796"/>
          </a:xfrm>
        </p:spPr>
        <p:txBody>
          <a:bodyPr/>
          <a:lstStyle/>
          <a:p>
            <a:pPr algn="ctr"/>
            <a:r>
              <a:rPr lang="ar-JO" dirty="0"/>
              <a:t>تعريف السينما </a:t>
            </a:r>
            <a:endParaRPr lang="en-US" dirty="0"/>
          </a:p>
        </p:txBody>
      </p:sp>
      <p:sp>
        <p:nvSpPr>
          <p:cNvPr id="3" name="Content Placeholder 2">
            <a:extLst>
              <a:ext uri="{FF2B5EF4-FFF2-40B4-BE49-F238E27FC236}">
                <a16:creationId xmlns:a16="http://schemas.microsoft.com/office/drawing/2014/main" id="{356A89A3-1789-4BA1-B856-29B15D45768E}"/>
              </a:ext>
            </a:extLst>
          </p:cNvPr>
          <p:cNvSpPr>
            <a:spLocks noGrp="1"/>
          </p:cNvSpPr>
          <p:nvPr>
            <p:ph idx="1"/>
          </p:nvPr>
        </p:nvSpPr>
        <p:spPr>
          <a:xfrm>
            <a:off x="408373" y="1713390"/>
            <a:ext cx="10955044" cy="4321650"/>
          </a:xfrm>
        </p:spPr>
        <p:txBody>
          <a:bodyPr>
            <a:normAutofit/>
          </a:bodyPr>
          <a:lstStyle/>
          <a:p>
            <a:pPr algn="r" rtl="1"/>
            <a:r>
              <a:rPr lang="ar-JO" sz="2400" b="1" dirty="0"/>
              <a:t>السينما أصطلاحا </a:t>
            </a:r>
          </a:p>
          <a:p>
            <a:pPr algn="justLow" rtl="1"/>
            <a:r>
              <a:rPr lang="ar-JO" sz="2400" dirty="0"/>
              <a:t>كلمة مشتقة من الكلمة الإغريقية</a:t>
            </a:r>
            <a:r>
              <a:rPr lang="en-US" sz="2400" b="1" dirty="0" err="1"/>
              <a:t>kinima</a:t>
            </a:r>
            <a:r>
              <a:rPr lang="en-US" sz="2400" dirty="0"/>
              <a:t> </a:t>
            </a:r>
            <a:r>
              <a:rPr lang="ar-JO" sz="2400" dirty="0"/>
              <a:t>تعني الحركة و عرف بأنها فن الصور المتحركة و هي إحدى وسائل الاتصال الجماهيرية تقوم على أساس عرض شريط من الصور السمعية البصرية التي تحاكي الواقع و تستخدمه لأغراض تعليمية و تثقيفية و دعائية و ترفيهية و تعتبر السينما فنا و علما و صناعة و سلعة في آن واحد .</a:t>
            </a:r>
          </a:p>
          <a:p>
            <a:pPr algn="r" rtl="1"/>
            <a:r>
              <a:rPr lang="ar-JO" sz="2400" b="1" dirty="0"/>
              <a:t>أما فنيا </a:t>
            </a:r>
          </a:p>
          <a:p>
            <a:pPr lvl="1" algn="r" rtl="1"/>
            <a:r>
              <a:rPr lang="ar-JO" sz="2400" dirty="0"/>
              <a:t>فتعرف بأنها عملية تحويل الصور المتقطعة إلى مقاطع و مناظر و مشاهد ثم ترتب و تنسق و تجمع بواسطة المونتاج لتكون قطعة أو عمل فني و تسمى أيضا الفن السابع.</a:t>
            </a:r>
            <a:endParaRPr lang="en-US" sz="2400" dirty="0"/>
          </a:p>
        </p:txBody>
      </p:sp>
    </p:spTree>
    <p:extLst>
      <p:ext uri="{BB962C8B-B14F-4D97-AF65-F5344CB8AC3E}">
        <p14:creationId xmlns:p14="http://schemas.microsoft.com/office/powerpoint/2010/main" val="369757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9B04-4CA0-075F-16D4-68B090647DF7}"/>
              </a:ext>
            </a:extLst>
          </p:cNvPr>
          <p:cNvSpPr>
            <a:spLocks noGrp="1"/>
          </p:cNvSpPr>
          <p:nvPr>
            <p:ph type="title"/>
          </p:nvPr>
        </p:nvSpPr>
        <p:spPr>
          <a:xfrm>
            <a:off x="1066800" y="642594"/>
            <a:ext cx="10058400" cy="875488"/>
          </a:xfrm>
        </p:spPr>
        <p:txBody>
          <a:bodyPr/>
          <a:lstStyle/>
          <a:p>
            <a:r>
              <a:rPr lang="ar-JO" dirty="0"/>
              <a:t>أول اخترع لرسوم المتحركة</a:t>
            </a:r>
            <a:endParaRPr lang="en-US" dirty="0"/>
          </a:p>
        </p:txBody>
      </p:sp>
      <p:pic>
        <p:nvPicPr>
          <p:cNvPr id="5" name="Content Placeholder 4">
            <a:extLst>
              <a:ext uri="{FF2B5EF4-FFF2-40B4-BE49-F238E27FC236}">
                <a16:creationId xmlns:a16="http://schemas.microsoft.com/office/drawing/2014/main" id="{276A8AEF-5231-2C92-43B4-E4AE385439E4}"/>
              </a:ext>
            </a:extLst>
          </p:cNvPr>
          <p:cNvPicPr>
            <a:picLocks noGrp="1" noChangeAspect="1"/>
          </p:cNvPicPr>
          <p:nvPr>
            <p:ph sz="half" idx="1"/>
          </p:nvPr>
        </p:nvPicPr>
        <p:blipFill>
          <a:blip r:embed="rId2"/>
          <a:stretch>
            <a:fillRect/>
          </a:stretch>
        </p:blipFill>
        <p:spPr>
          <a:xfrm>
            <a:off x="933219" y="1518082"/>
            <a:ext cx="3148284" cy="3009530"/>
          </a:xfrm>
          <a:prstGeom prst="rect">
            <a:avLst/>
          </a:prstGeom>
        </p:spPr>
      </p:pic>
      <p:sp>
        <p:nvSpPr>
          <p:cNvPr id="4" name="Content Placeholder 3">
            <a:extLst>
              <a:ext uri="{FF2B5EF4-FFF2-40B4-BE49-F238E27FC236}">
                <a16:creationId xmlns:a16="http://schemas.microsoft.com/office/drawing/2014/main" id="{2C45E59A-E7A4-87DF-7114-F3F310885BCB}"/>
              </a:ext>
            </a:extLst>
          </p:cNvPr>
          <p:cNvSpPr>
            <a:spLocks noGrp="1"/>
          </p:cNvSpPr>
          <p:nvPr>
            <p:ph sz="half" idx="2"/>
          </p:nvPr>
        </p:nvSpPr>
        <p:spPr/>
        <p:txBody>
          <a:bodyPr>
            <a:normAutofit lnSpcReduction="10000"/>
          </a:bodyPr>
          <a:lstStyle/>
          <a:p>
            <a:pPr algn="r"/>
            <a:r>
              <a:rPr lang="ar-JO" dirty="0"/>
              <a:t>جهاز الخداع البصري 2 – جوزيف بلاتو </a:t>
            </a:r>
            <a:endParaRPr lang="en-US" dirty="0"/>
          </a:p>
          <a:p>
            <a:pPr algn="r"/>
            <a:r>
              <a:rPr lang="ar-JO" dirty="0"/>
              <a:t>193</a:t>
            </a:r>
          </a:p>
          <a:p>
            <a:pPr algn="r">
              <a:buNone/>
            </a:pPr>
            <a:r>
              <a:rPr lang="ar-SA" b="0" i="0" dirty="0">
                <a:effectLst/>
                <a:latin typeface="Arial" panose="020B0604020202020204" pitchFamily="34" charset="0"/>
              </a:rPr>
              <a:t>و أول جهاز </a:t>
            </a:r>
            <a:r>
              <a:rPr lang="ar-SA" b="0" i="0" u="sng" strike="noStrike" dirty="0">
                <a:effectLst/>
                <a:latin typeface="Arial" panose="020B0604020202020204" pitchFamily="34" charset="0"/>
                <a:hlinkClick r:id="rId3" tooltip="رسوم متحركة">
                  <a:extLst>
                    <a:ext uri="{A12FA001-AC4F-418D-AE19-62706E023703}">
                      <ahyp:hlinkClr xmlns:ahyp="http://schemas.microsoft.com/office/drawing/2018/hyperlinkcolor" val="tx"/>
                    </a:ext>
                  </a:extLst>
                </a:hlinkClick>
              </a:rPr>
              <a:t>رسوم مُتحركة</a:t>
            </a:r>
            <a:r>
              <a:rPr lang="ar-SA" b="0" i="0" u="sng" dirty="0">
                <a:effectLst/>
                <a:latin typeface="Arial" panose="020B0604020202020204" pitchFamily="34" charset="0"/>
              </a:rPr>
              <a:t> </a:t>
            </a:r>
            <a:r>
              <a:rPr lang="ar-SA" b="0" i="0" dirty="0">
                <a:effectLst/>
                <a:latin typeface="Arial" panose="020B0604020202020204" pitchFamily="34" charset="0"/>
              </a:rPr>
              <a:t>يخلق وهمًا </a:t>
            </a:r>
            <a:r>
              <a:rPr lang="ar-SA" b="0" i="0" strike="noStrike" dirty="0">
                <a:effectLst/>
                <a:latin typeface="Arial" panose="020B0604020202020204" pitchFamily="34" charset="0"/>
                <a:hlinkClick r:id="rId4" tooltip="حركة (فيزياء)">
                  <a:extLst>
                    <a:ext uri="{A12FA001-AC4F-418D-AE19-62706E023703}">
                      <ahyp:hlinkClr xmlns:ahyp="http://schemas.microsoft.com/office/drawing/2018/hyperlinkcolor" val="tx"/>
                    </a:ext>
                  </a:extLst>
                </a:hlinkClick>
              </a:rPr>
              <a:t>للحركة</a:t>
            </a:r>
            <a:r>
              <a:rPr lang="ar-SA" b="0" i="0" dirty="0">
                <a:effectLst/>
                <a:latin typeface="Arial" panose="020B0604020202020204" pitchFamily="34" charset="0"/>
              </a:rPr>
              <a:t>. يُعتبر منظار الخداع أحد الأشكال الأولى </a:t>
            </a:r>
            <a:r>
              <a:rPr lang="ar-SA" b="0" i="0" strike="noStrike" dirty="0">
                <a:effectLst/>
                <a:latin typeface="Arial" panose="020B0604020202020204" pitchFamily="34" charset="0"/>
                <a:hlinkClick r:id="rId5" tooltip="إعلام">
                  <a:extLst>
                    <a:ext uri="{A12FA001-AC4F-418D-AE19-62706E023703}">
                      <ahyp:hlinkClr xmlns:ahyp="http://schemas.microsoft.com/office/drawing/2018/hyperlinkcolor" val="tx"/>
                    </a:ext>
                  </a:extLst>
                </a:hlinkClick>
              </a:rPr>
              <a:t>للترفيه المرئي</a:t>
            </a:r>
            <a:r>
              <a:rPr lang="ar-SA" b="0" i="0" dirty="0">
                <a:effectLst/>
                <a:latin typeface="Arial" panose="020B0604020202020204" pitchFamily="34" charset="0"/>
              </a:rPr>
              <a:t> الذي مهد الطريق لصناعة </a:t>
            </a:r>
            <a:r>
              <a:rPr lang="ar-SA" b="0" i="0" strike="noStrike" dirty="0">
                <a:effectLst/>
                <a:latin typeface="Arial" panose="020B0604020202020204" pitchFamily="34" charset="0"/>
                <a:hlinkClick r:id="rId6" tooltip="فيلم">
                  <a:extLst>
                    <a:ext uri="{A12FA001-AC4F-418D-AE19-62706E023703}">
                      <ahyp:hlinkClr xmlns:ahyp="http://schemas.microsoft.com/office/drawing/2018/hyperlinkcolor" val="tx"/>
                    </a:ext>
                  </a:extLst>
                </a:hlinkClick>
              </a:rPr>
              <a:t>الأفلام السينمائية</a:t>
            </a:r>
            <a:r>
              <a:rPr lang="ar-JO" dirty="0">
                <a:latin typeface="Arial" panose="020B0604020202020204" pitchFamily="34" charset="0"/>
              </a:rPr>
              <a:t>.</a:t>
            </a:r>
          </a:p>
          <a:p>
            <a:pPr algn="r">
              <a:buNone/>
            </a:pPr>
            <a:r>
              <a:rPr lang="ar-JO" b="0" i="0" dirty="0">
                <a:solidFill>
                  <a:srgbClr val="202122"/>
                </a:solidFill>
                <a:effectLst/>
                <a:latin typeface="Arial" panose="020B0604020202020204" pitchFamily="34" charset="0"/>
              </a:rPr>
              <a:t>ع</a:t>
            </a:r>
            <a:r>
              <a:rPr lang="ar-SA" b="0" i="0" dirty="0">
                <a:solidFill>
                  <a:srgbClr val="202122"/>
                </a:solidFill>
                <a:effectLst/>
                <a:latin typeface="Arial" panose="020B0604020202020204" pitchFamily="34" charset="0"/>
              </a:rPr>
              <a:t>ند النظر من مسافة قصيرة إلى عجلتين مُسننتين مُتحدتين المركز تدوران بسرعة في اتجاهين مُتعاكسين، فإنها تنتج وهمًا بصريًا لعجلة ثابتة.</a:t>
            </a:r>
            <a:endParaRPr lang="ar-JO" b="0" i="0" dirty="0">
              <a:solidFill>
                <a:srgbClr val="202122"/>
              </a:solidFill>
              <a:effectLst/>
              <a:latin typeface="Arial" panose="020B0604020202020204" pitchFamily="34" charset="0"/>
            </a:endParaRPr>
          </a:p>
          <a:p>
            <a:pPr algn="r">
              <a:buNone/>
            </a:pPr>
            <a:r>
              <a:rPr lang="ar-JO" strike="noStrike" dirty="0">
                <a:solidFill>
                  <a:srgbClr val="202122"/>
                </a:solidFill>
                <a:latin typeface="Arial" panose="020B0604020202020204" pitchFamily="34" charset="0"/>
              </a:rPr>
              <a:t>1939 ا</a:t>
            </a:r>
            <a:r>
              <a:rPr lang="ar-JO" dirty="0">
                <a:solidFill>
                  <a:srgbClr val="202122"/>
                </a:solidFill>
                <a:latin typeface="Arial" panose="020B0604020202020204" pitchFamily="34" charset="0"/>
              </a:rPr>
              <a:t>ختراع الألواح الحساسة للضوء والكاميرا الفوتوغرافية </a:t>
            </a:r>
            <a:endParaRPr lang="ar-JO" b="0" i="0" strike="noStrike" dirty="0">
              <a:effectLst/>
              <a:latin typeface="Arial" panose="020B0604020202020204" pitchFamily="34" charset="0"/>
            </a:endParaRPr>
          </a:p>
        </p:txBody>
      </p:sp>
      <p:pic>
        <p:nvPicPr>
          <p:cNvPr id="2050" name="Picture 2" descr="Plateau's Phenakistoscope - a variant of the zootrope, in which the images,  seen through slits, seem to move when the disc is rotated. Date: 1885 Stock  Photo - Alamy">
            <a:extLst>
              <a:ext uri="{FF2B5EF4-FFF2-40B4-BE49-F238E27FC236}">
                <a16:creationId xmlns:a16="http://schemas.microsoft.com/office/drawing/2014/main" id="{4945621F-4FD9-11AA-9696-3E5D87CF4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5942" y="2929631"/>
            <a:ext cx="2526699" cy="344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33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B97E-F436-4FC0-9B66-7A740027D507}"/>
              </a:ext>
            </a:extLst>
          </p:cNvPr>
          <p:cNvSpPr>
            <a:spLocks noGrp="1"/>
          </p:cNvSpPr>
          <p:nvPr>
            <p:ph type="title"/>
          </p:nvPr>
        </p:nvSpPr>
        <p:spPr>
          <a:xfrm>
            <a:off x="6968970" y="497150"/>
            <a:ext cx="4891597" cy="1009917"/>
          </a:xfrm>
        </p:spPr>
        <p:txBody>
          <a:bodyPr>
            <a:normAutofit fontScale="90000"/>
          </a:bodyPr>
          <a:lstStyle/>
          <a:p>
            <a:pPr algn="ctr"/>
            <a:r>
              <a:rPr lang="ar-JO" dirty="0"/>
              <a:t>أول تجربة للسينما</a:t>
            </a:r>
            <a:br>
              <a:rPr lang="ar-JO" dirty="0"/>
            </a:br>
            <a:r>
              <a:rPr lang="en-US" dirty="0"/>
              <a:t>The Horse Motion</a:t>
            </a:r>
          </a:p>
        </p:txBody>
      </p:sp>
      <p:pic>
        <p:nvPicPr>
          <p:cNvPr id="4" name="Content Placeholder 3">
            <a:extLst>
              <a:ext uri="{FF2B5EF4-FFF2-40B4-BE49-F238E27FC236}">
                <a16:creationId xmlns:a16="http://schemas.microsoft.com/office/drawing/2014/main" id="{01604636-83E3-4B99-9A0C-618640984E70}"/>
              </a:ext>
            </a:extLst>
          </p:cNvPr>
          <p:cNvPicPr>
            <a:picLocks noGrp="1" noChangeAspect="1"/>
          </p:cNvPicPr>
          <p:nvPr>
            <p:ph idx="1"/>
          </p:nvPr>
        </p:nvPicPr>
        <p:blipFill>
          <a:blip r:embed="rId2"/>
          <a:stretch>
            <a:fillRect/>
          </a:stretch>
        </p:blipFill>
        <p:spPr>
          <a:xfrm>
            <a:off x="448733" y="2040730"/>
            <a:ext cx="2523067" cy="4453203"/>
          </a:xfrm>
          <a:prstGeom prst="rect">
            <a:avLst/>
          </a:prstGeom>
        </p:spPr>
      </p:pic>
      <p:sp>
        <p:nvSpPr>
          <p:cNvPr id="6" name="TextBox 5">
            <a:extLst>
              <a:ext uri="{FF2B5EF4-FFF2-40B4-BE49-F238E27FC236}">
                <a16:creationId xmlns:a16="http://schemas.microsoft.com/office/drawing/2014/main" id="{4420CE67-944D-4F7D-926D-E2876E084C5A}"/>
              </a:ext>
            </a:extLst>
          </p:cNvPr>
          <p:cNvSpPr txBox="1"/>
          <p:nvPr/>
        </p:nvSpPr>
        <p:spPr>
          <a:xfrm>
            <a:off x="3047999" y="2828836"/>
            <a:ext cx="8695268" cy="3323987"/>
          </a:xfrm>
          <a:prstGeom prst="rect">
            <a:avLst/>
          </a:prstGeom>
          <a:noFill/>
        </p:spPr>
        <p:txBody>
          <a:bodyPr wrap="square">
            <a:spAutoFit/>
          </a:bodyPr>
          <a:lstStyle/>
          <a:p>
            <a:pPr algn="just" rtl="1"/>
            <a:r>
              <a:rPr lang="ar-JO" sz="2400" dirty="0">
                <a:latin typeface="Times New Roman" panose="02020603050405020304" pitchFamily="18" charset="0"/>
                <a:cs typeface="Times New Roman" panose="02020603050405020304" pitchFamily="18" charset="0"/>
              </a:rPr>
              <a:t>عرض الفيلم الأمريكي «حركة الحصان» في عام 1878، حيث قام المصور البريطاني إدوارد مويبريدج باستخدام كاميرات تصوير متعددة، وقام بتجميع الصور التي تم التقاطها لتظهر على هيئة حركة واحدة.</a:t>
            </a:r>
            <a:r>
              <a:rPr lang="ar-JO" sz="2400" b="0" i="0" dirty="0">
                <a:solidFill>
                  <a:srgbClr val="292929"/>
                </a:solidFill>
                <a:effectLst/>
                <a:latin typeface="Times New Roman" panose="02020603050405020304" pitchFamily="18" charset="0"/>
                <a:cs typeface="Times New Roman" panose="02020603050405020304" pitchFamily="18" charset="0"/>
              </a:rPr>
              <a:t> تظهر الصور في الفيلم بشكل متتابع ويحوي على 6 – 12 صورة لشخص يركب على ظهر الحصان، والحصان يركض، وكان الفيلم حينها حديث الجميع عندما تم الإعلان عنه في ولاية كاليفورنيا الأمريكية؛ كونه كان سابقة في العالم.</a:t>
            </a:r>
            <a:endParaRPr lang="en-US" sz="2400" b="0" i="0" dirty="0">
              <a:solidFill>
                <a:srgbClr val="292929"/>
              </a:solidFill>
              <a:effectLst/>
              <a:latin typeface="Times New Roman" panose="02020603050405020304" pitchFamily="18" charset="0"/>
              <a:cs typeface="Times New Roman" panose="02020603050405020304" pitchFamily="18" charset="0"/>
            </a:endParaRPr>
          </a:p>
          <a:p>
            <a:pPr algn="just" rtl="1"/>
            <a:endParaRPr lang="en-US" sz="2400" b="0" i="0" dirty="0">
              <a:solidFill>
                <a:srgbClr val="292929"/>
              </a:solidFill>
              <a:effectLst/>
              <a:latin typeface="Times New Roman" panose="02020603050405020304" pitchFamily="18" charset="0"/>
              <a:cs typeface="Times New Roman" panose="02020603050405020304" pitchFamily="18" charset="0"/>
            </a:endParaRPr>
          </a:p>
          <a:p>
            <a:pPr algn="just" rtl="1"/>
            <a:endParaRPr lang="en-US" sz="2400" dirty="0">
              <a:solidFill>
                <a:srgbClr val="292929"/>
              </a:solidFill>
              <a:latin typeface="Times New Roman" panose="02020603050405020304" pitchFamily="18" charset="0"/>
              <a:cs typeface="Times New Roman" panose="02020603050405020304" pitchFamily="18" charset="0"/>
            </a:endParaRPr>
          </a:p>
          <a:p>
            <a:pPr algn="just" rtl="1"/>
            <a:r>
              <a:rPr lang="en-US" sz="2400" b="0" i="0" u="none" strike="noStrike" dirty="0">
                <a:solidFill>
                  <a:srgbClr val="FFFFFF"/>
                </a:solidFill>
                <a:effectLst/>
                <a:latin typeface="Times New Roman" panose="02020603050405020304" pitchFamily="18" charset="0"/>
                <a:cs typeface="Times New Roman" panose="02020603050405020304" pitchFamily="18" charset="0"/>
                <a:hlinkClick r:id="rId3"/>
              </a:rPr>
              <a:t>https://youtu.be/IEqccPhsqgA</a:t>
            </a:r>
            <a:endParaRPr lang="en-US" sz="2400" b="0" i="0" u="none" strike="noStrike" dirty="0">
              <a:solidFill>
                <a:srgbClr val="FFFFFF"/>
              </a:solidFill>
              <a:effectLst/>
              <a:latin typeface="Times New Roman" panose="02020603050405020304" pitchFamily="18" charset="0"/>
              <a:cs typeface="Times New Roman" panose="02020603050405020304" pitchFamily="18" charset="0"/>
            </a:endParaRPr>
          </a:p>
          <a:p>
            <a:pPr algn="r" rtl="1"/>
            <a:endParaRPr lang="en-US" dirty="0"/>
          </a:p>
        </p:txBody>
      </p:sp>
      <p:pic>
        <p:nvPicPr>
          <p:cNvPr id="5" name="Picture 4">
            <a:extLst>
              <a:ext uri="{FF2B5EF4-FFF2-40B4-BE49-F238E27FC236}">
                <a16:creationId xmlns:a16="http://schemas.microsoft.com/office/drawing/2014/main" id="{35CBE5E4-170A-C64C-1F6D-ECD8497EC4CF}"/>
              </a:ext>
            </a:extLst>
          </p:cNvPr>
          <p:cNvPicPr>
            <a:picLocks noChangeAspect="1"/>
          </p:cNvPicPr>
          <p:nvPr/>
        </p:nvPicPr>
        <p:blipFill>
          <a:blip r:embed="rId4"/>
          <a:stretch>
            <a:fillRect/>
          </a:stretch>
        </p:blipFill>
        <p:spPr>
          <a:xfrm>
            <a:off x="2971800" y="364068"/>
            <a:ext cx="3997170" cy="2024026"/>
          </a:xfrm>
          <a:prstGeom prst="rect">
            <a:avLst/>
          </a:prstGeom>
        </p:spPr>
      </p:pic>
    </p:spTree>
    <p:extLst>
      <p:ext uri="{BB962C8B-B14F-4D97-AF65-F5344CB8AC3E}">
        <p14:creationId xmlns:p14="http://schemas.microsoft.com/office/powerpoint/2010/main" val="428090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1C416C-D1FD-A71F-4F53-C1C4C2A3A9B4}"/>
              </a:ext>
            </a:extLst>
          </p:cNvPr>
          <p:cNvSpPr>
            <a:spLocks noGrp="1"/>
          </p:cNvSpPr>
          <p:nvPr>
            <p:ph idx="1"/>
          </p:nvPr>
        </p:nvSpPr>
        <p:spPr>
          <a:xfrm>
            <a:off x="2929629" y="997807"/>
            <a:ext cx="8364245" cy="6734643"/>
          </a:xfrm>
        </p:spPr>
        <p:txBody>
          <a:bodyPr>
            <a:normAutofit/>
          </a:bodyPr>
          <a:lstStyle/>
          <a:p>
            <a:pPr algn="r">
              <a:buNone/>
            </a:pPr>
            <a:endParaRPr lang="ar-JO" sz="2400" dirty="0"/>
          </a:p>
          <a:p>
            <a:pPr algn="r" rtl="1">
              <a:buNone/>
            </a:pPr>
            <a:r>
              <a:rPr lang="ar-SA" sz="2400" dirty="0"/>
              <a:t>أول فيلم أمريكي هو </a:t>
            </a:r>
            <a:r>
              <a:rPr lang="ar-SA" b="1" dirty="0"/>
              <a:t>مشهد الحديقة في راوند</a:t>
            </a:r>
            <a:r>
              <a:rPr lang="ar-SA" sz="2400" b="1" dirty="0"/>
              <a:t>هاي</a:t>
            </a:r>
            <a:r>
              <a:rPr lang="en-US" sz="2400" b="1" dirty="0"/>
              <a:t>Roundhay Garden </a:t>
            </a:r>
            <a:r>
              <a:rPr lang="ar-SA" sz="2400" dirty="0"/>
              <a:t>الذي صوّره </a:t>
            </a:r>
            <a:r>
              <a:rPr lang="ar-SA" sz="2400" b="1" dirty="0"/>
              <a:t>لويس لو برينس</a:t>
            </a:r>
            <a:r>
              <a:rPr lang="ar-SA" sz="2400" dirty="0"/>
              <a:t> عام 1888، لكنه لم يكن معروفًا على نطاق واسع في ذلك الوقت.</a:t>
            </a:r>
            <a:endParaRPr lang="ar-JO" sz="2400" dirty="0"/>
          </a:p>
          <a:p>
            <a:pPr algn="r">
              <a:buNone/>
            </a:pPr>
            <a:r>
              <a:rPr lang="en-US" sz="2400" dirty="0">
                <a:hlinkClick r:id="rId2"/>
              </a:rPr>
              <a:t>https://youtu.be/knD2EhjGwWI?si=cRj110Xk7Aj1Ch4e</a:t>
            </a:r>
            <a:endParaRPr lang="ar-JO" sz="2400" dirty="0"/>
          </a:p>
          <a:p>
            <a:pPr algn="r">
              <a:buNone/>
            </a:pPr>
            <a:endParaRPr lang="ar-SA" sz="2400" dirty="0"/>
          </a:p>
          <a:p>
            <a:pPr algn="r"/>
            <a:r>
              <a:rPr lang="ar-SA" sz="2400" dirty="0"/>
              <a:t>أما أول فيلم أمريكي رسميًا ومعترف به على نطاق واسع فهو </a:t>
            </a:r>
            <a:r>
              <a:rPr lang="ar-SA" sz="2400" b="1" dirty="0"/>
              <a:t>"مشهد في مصنع إيديسون"</a:t>
            </a:r>
            <a:r>
              <a:rPr lang="en-US" sz="2400" b="1" dirty="0"/>
              <a:t>Edison</a:t>
            </a:r>
            <a:endParaRPr lang="ar-JO" sz="2400" b="1" dirty="0"/>
          </a:p>
          <a:p>
            <a:pPr algn="r"/>
            <a:r>
              <a:rPr lang="en-US" sz="2400" b="1" dirty="0"/>
              <a:t> </a:t>
            </a:r>
            <a:r>
              <a:rPr lang="en-US" sz="2400" b="1" dirty="0" err="1"/>
              <a:t>Kinetoscopic</a:t>
            </a:r>
            <a:r>
              <a:rPr lang="en-US" sz="2400" b="1" dirty="0"/>
              <a:t> Record of a Sneeze)</a:t>
            </a:r>
            <a:r>
              <a:rPr lang="en-US" sz="2400" dirty="0"/>
              <a:t> </a:t>
            </a:r>
            <a:r>
              <a:rPr lang="ar-SA" sz="2400" dirty="0"/>
              <a:t>المعروف أيضًا باسم </a:t>
            </a:r>
            <a:r>
              <a:rPr lang="ar-SA" sz="2400" b="1" dirty="0"/>
              <a:t>"تجربة العطس" ديكسون</a:t>
            </a:r>
            <a:r>
              <a:rPr lang="ar-SA" sz="2400" dirty="0"/>
              <a:t> عام 1894 في مختبرات توماس إديسون. يظهر في الفيلم فريد أوت وهو يعطس، ويعد من أولى التجارب المسجلة باستخدام </a:t>
            </a:r>
            <a:r>
              <a:rPr lang="ar-SA" sz="2400" b="1" dirty="0"/>
              <a:t>الكينتوسكوب</a:t>
            </a:r>
            <a:endParaRPr lang="en-US" sz="2400" b="1" dirty="0"/>
          </a:p>
          <a:p>
            <a:pPr algn="r"/>
            <a:r>
              <a:rPr lang="en-US" dirty="0">
                <a:hlinkClick r:id="rId3"/>
              </a:rPr>
              <a:t>https://youtu.be/YcRtJOHcdqU?si=xJ8IrELoKjNION5h</a:t>
            </a:r>
            <a:endParaRPr lang="en-US" b="1" dirty="0"/>
          </a:p>
          <a:p>
            <a:endParaRPr lang="en-US" dirty="0"/>
          </a:p>
        </p:txBody>
      </p:sp>
      <p:pic>
        <p:nvPicPr>
          <p:cNvPr id="4" name="Picture 3">
            <a:extLst>
              <a:ext uri="{FF2B5EF4-FFF2-40B4-BE49-F238E27FC236}">
                <a16:creationId xmlns:a16="http://schemas.microsoft.com/office/drawing/2014/main" id="{18A39A6D-24D9-8D69-FB03-53A5F8CB69CB}"/>
              </a:ext>
            </a:extLst>
          </p:cNvPr>
          <p:cNvPicPr>
            <a:picLocks noChangeAspect="1"/>
          </p:cNvPicPr>
          <p:nvPr/>
        </p:nvPicPr>
        <p:blipFill>
          <a:blip r:embed="rId4"/>
          <a:stretch>
            <a:fillRect/>
          </a:stretch>
        </p:blipFill>
        <p:spPr>
          <a:xfrm>
            <a:off x="346229" y="314227"/>
            <a:ext cx="2414726" cy="3022066"/>
          </a:xfrm>
          <a:prstGeom prst="rect">
            <a:avLst/>
          </a:prstGeom>
        </p:spPr>
      </p:pic>
      <p:pic>
        <p:nvPicPr>
          <p:cNvPr id="5" name="Picture 4">
            <a:extLst>
              <a:ext uri="{FF2B5EF4-FFF2-40B4-BE49-F238E27FC236}">
                <a16:creationId xmlns:a16="http://schemas.microsoft.com/office/drawing/2014/main" id="{42111F00-B942-7815-AB0F-C9B735B8EFB7}"/>
              </a:ext>
            </a:extLst>
          </p:cNvPr>
          <p:cNvPicPr>
            <a:picLocks noChangeAspect="1"/>
          </p:cNvPicPr>
          <p:nvPr/>
        </p:nvPicPr>
        <p:blipFill>
          <a:blip r:embed="rId5"/>
          <a:stretch>
            <a:fillRect/>
          </a:stretch>
        </p:blipFill>
        <p:spPr>
          <a:xfrm>
            <a:off x="482029" y="3336293"/>
            <a:ext cx="2341070" cy="3000375"/>
          </a:xfrm>
          <a:prstGeom prst="rect">
            <a:avLst/>
          </a:prstGeom>
        </p:spPr>
      </p:pic>
    </p:spTree>
    <p:extLst>
      <p:ext uri="{BB962C8B-B14F-4D97-AF65-F5344CB8AC3E}">
        <p14:creationId xmlns:p14="http://schemas.microsoft.com/office/powerpoint/2010/main" val="156588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B019-B3F8-4CD4-BD8D-3F6FA1AD69C7}"/>
              </a:ext>
            </a:extLst>
          </p:cNvPr>
          <p:cNvSpPr>
            <a:spLocks noGrp="1"/>
          </p:cNvSpPr>
          <p:nvPr>
            <p:ph type="title"/>
          </p:nvPr>
        </p:nvSpPr>
        <p:spPr>
          <a:xfrm>
            <a:off x="399495" y="489436"/>
            <a:ext cx="11208305" cy="487108"/>
          </a:xfrm>
        </p:spPr>
        <p:txBody>
          <a:bodyPr>
            <a:normAutofit fontScale="90000"/>
          </a:bodyPr>
          <a:lstStyle/>
          <a:p>
            <a:pPr algn="ctr"/>
            <a:r>
              <a:rPr lang="en-US" dirty="0"/>
              <a:t>Kinetoscope</a:t>
            </a:r>
            <a:r>
              <a:rPr lang="ar-JO" dirty="0"/>
              <a:t>كينتوسكوب  </a:t>
            </a:r>
            <a:endParaRPr lang="en-US" dirty="0"/>
          </a:p>
        </p:txBody>
      </p:sp>
      <p:sp>
        <p:nvSpPr>
          <p:cNvPr id="6" name="TextBox 5">
            <a:extLst>
              <a:ext uri="{FF2B5EF4-FFF2-40B4-BE49-F238E27FC236}">
                <a16:creationId xmlns:a16="http://schemas.microsoft.com/office/drawing/2014/main" id="{E2689798-B433-4634-8507-C4ED89BF1923}"/>
              </a:ext>
            </a:extLst>
          </p:cNvPr>
          <p:cNvSpPr txBox="1"/>
          <p:nvPr/>
        </p:nvSpPr>
        <p:spPr>
          <a:xfrm>
            <a:off x="230819" y="2136338"/>
            <a:ext cx="11453181" cy="4524315"/>
          </a:xfrm>
          <a:prstGeom prst="rect">
            <a:avLst/>
          </a:prstGeom>
          <a:noFill/>
        </p:spPr>
        <p:txBody>
          <a:bodyPr wrap="square">
            <a:spAutoFit/>
          </a:bodyPr>
          <a:lstStyle/>
          <a:p>
            <a:pPr algn="just" rtl="1"/>
            <a:r>
              <a:rPr lang="ar-JO" sz="2400" dirty="0"/>
              <a:t>عام 1891 اخترع توماس أديسون وويليام ديكسون في الولايات المتحدة جهاز عرض الأفلام السينمائية. في هذا الجهاز، تمر شريط من الفيلم بسرعة بين عدسة ومصباح كهربائي بينما ينظر المشاهد عبر ثقب صغير. خلف هذا الثقب، كانت هناك عجلة دوّارة تحتوي على فتحة ضيقة تعمل كغالق، مما يسمح برؤية لحظية لكل إطار من الإطارات الـ 46 التي تمر أمام الغالق كل ثانية. كانت النتيجة تمثيلًا حيًّا للأشخاص والأشياء المتحركة. في البداية، اعتبر أديسون اختراعه مجرد لعبة تافهة. حصل على براءة اختراع في الولايات المتحدة، لكنه أهمل الحصول على براءات اختراع في البلدان الأخرى</a:t>
            </a:r>
          </a:p>
          <a:p>
            <a:pPr algn="just" rtl="1"/>
            <a:r>
              <a:rPr lang="ar-JO" sz="2400" dirty="0"/>
              <a:t>. ميزة الجهاز كانت ان مشاهدة الأفلام كانت بشكل</a:t>
            </a:r>
          </a:p>
          <a:p>
            <a:pPr algn="just" rtl="1"/>
            <a:r>
              <a:rPr lang="ar-JO" sz="2400" dirty="0"/>
              <a:t> فردي.</a:t>
            </a:r>
          </a:p>
          <a:p>
            <a:pPr algn="just" rtl="1"/>
            <a:r>
              <a:rPr lang="ar-JO" sz="2400" dirty="0"/>
              <a:t>لكن تطورت لتصبح مجموعة من الاجهزة معا ليتمكن </a:t>
            </a:r>
          </a:p>
          <a:p>
            <a:pPr algn="just" rtl="1"/>
            <a:r>
              <a:rPr lang="ar-JO" sz="2400" dirty="0"/>
              <a:t>مجموعة من مشاهدة العرض بنفس الوقت</a:t>
            </a:r>
          </a:p>
          <a:p>
            <a:pPr algn="just" rtl="1"/>
            <a:r>
              <a:rPr lang="ar-JO" sz="2400" dirty="0"/>
              <a:t>  </a:t>
            </a:r>
            <a:endParaRPr lang="en-US" sz="2400" dirty="0"/>
          </a:p>
        </p:txBody>
      </p:sp>
      <p:pic>
        <p:nvPicPr>
          <p:cNvPr id="14" name="Content Placeholder 13">
            <a:extLst>
              <a:ext uri="{FF2B5EF4-FFF2-40B4-BE49-F238E27FC236}">
                <a16:creationId xmlns:a16="http://schemas.microsoft.com/office/drawing/2014/main" id="{BD6036D5-DD36-8519-F488-BAE8115C1E12}"/>
              </a:ext>
            </a:extLst>
          </p:cNvPr>
          <p:cNvPicPr>
            <a:picLocks noGrp="1" noChangeAspect="1"/>
          </p:cNvPicPr>
          <p:nvPr>
            <p:ph idx="1"/>
          </p:nvPr>
        </p:nvPicPr>
        <p:blipFill>
          <a:blip r:embed="rId2"/>
          <a:stretch>
            <a:fillRect/>
          </a:stretch>
        </p:blipFill>
        <p:spPr>
          <a:xfrm>
            <a:off x="296478" y="4526701"/>
            <a:ext cx="4888082" cy="1841863"/>
          </a:xfrm>
        </p:spPr>
      </p:pic>
    </p:spTree>
    <p:extLst>
      <p:ext uri="{BB962C8B-B14F-4D97-AF65-F5344CB8AC3E}">
        <p14:creationId xmlns:p14="http://schemas.microsoft.com/office/powerpoint/2010/main" val="326620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A5A01D9-CA03-F568-3A78-FC77755FA79E}"/>
              </a:ext>
            </a:extLst>
          </p:cNvPr>
          <p:cNvPicPr>
            <a:picLocks noGrp="1" noChangeAspect="1"/>
          </p:cNvPicPr>
          <p:nvPr>
            <p:ph sz="half" idx="2"/>
          </p:nvPr>
        </p:nvPicPr>
        <p:blipFill>
          <a:blip r:embed="rId2"/>
          <a:stretch>
            <a:fillRect/>
          </a:stretch>
        </p:blipFill>
        <p:spPr>
          <a:xfrm>
            <a:off x="230820" y="3676102"/>
            <a:ext cx="5276664" cy="2848985"/>
          </a:xfrm>
          <a:prstGeom prst="rect">
            <a:avLst/>
          </a:prstGeom>
        </p:spPr>
      </p:pic>
      <p:pic>
        <p:nvPicPr>
          <p:cNvPr id="8" name="Content Placeholder 7">
            <a:extLst>
              <a:ext uri="{FF2B5EF4-FFF2-40B4-BE49-F238E27FC236}">
                <a16:creationId xmlns:a16="http://schemas.microsoft.com/office/drawing/2014/main" id="{DEFED9D6-39F7-D1AE-3571-D9E43983EA3F}"/>
              </a:ext>
            </a:extLst>
          </p:cNvPr>
          <p:cNvPicPr>
            <a:picLocks noGrp="1" noChangeAspect="1"/>
          </p:cNvPicPr>
          <p:nvPr>
            <p:ph sz="quarter" idx="4"/>
          </p:nvPr>
        </p:nvPicPr>
        <p:blipFill>
          <a:blip r:embed="rId3"/>
          <a:stretch>
            <a:fillRect/>
          </a:stretch>
        </p:blipFill>
        <p:spPr>
          <a:xfrm>
            <a:off x="409172" y="332913"/>
            <a:ext cx="5098312" cy="3343189"/>
          </a:xfrm>
          <a:prstGeom prst="rect">
            <a:avLst/>
          </a:prstGeom>
        </p:spPr>
      </p:pic>
      <p:pic>
        <p:nvPicPr>
          <p:cNvPr id="10" name="Picture 9">
            <a:extLst>
              <a:ext uri="{FF2B5EF4-FFF2-40B4-BE49-F238E27FC236}">
                <a16:creationId xmlns:a16="http://schemas.microsoft.com/office/drawing/2014/main" id="{E6DC7B0D-672D-2578-D686-20D37B886E18}"/>
              </a:ext>
            </a:extLst>
          </p:cNvPr>
          <p:cNvPicPr>
            <a:picLocks noChangeAspect="1"/>
          </p:cNvPicPr>
          <p:nvPr/>
        </p:nvPicPr>
        <p:blipFill>
          <a:blip r:embed="rId4"/>
          <a:stretch>
            <a:fillRect/>
          </a:stretch>
        </p:blipFill>
        <p:spPr>
          <a:xfrm>
            <a:off x="8914974" y="750163"/>
            <a:ext cx="2761322" cy="2774271"/>
          </a:xfrm>
          <a:prstGeom prst="rect">
            <a:avLst/>
          </a:prstGeom>
        </p:spPr>
      </p:pic>
      <p:pic>
        <p:nvPicPr>
          <p:cNvPr id="12" name="Picture 11">
            <a:extLst>
              <a:ext uri="{FF2B5EF4-FFF2-40B4-BE49-F238E27FC236}">
                <a16:creationId xmlns:a16="http://schemas.microsoft.com/office/drawing/2014/main" id="{3A892FC1-604F-14FF-B4BA-EAB2849504A4}"/>
              </a:ext>
            </a:extLst>
          </p:cNvPr>
          <p:cNvPicPr>
            <a:picLocks noChangeAspect="1"/>
          </p:cNvPicPr>
          <p:nvPr/>
        </p:nvPicPr>
        <p:blipFill>
          <a:blip r:embed="rId5"/>
          <a:stretch>
            <a:fillRect/>
          </a:stretch>
        </p:blipFill>
        <p:spPr>
          <a:xfrm>
            <a:off x="5578506" y="3619354"/>
            <a:ext cx="6275344" cy="2831019"/>
          </a:xfrm>
          <a:prstGeom prst="rect">
            <a:avLst/>
          </a:prstGeom>
        </p:spPr>
      </p:pic>
    </p:spTree>
    <p:extLst>
      <p:ext uri="{BB962C8B-B14F-4D97-AF65-F5344CB8AC3E}">
        <p14:creationId xmlns:p14="http://schemas.microsoft.com/office/powerpoint/2010/main" val="188123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3965-D7A0-4451-AF6E-1CCB8225E79A}"/>
              </a:ext>
            </a:extLst>
          </p:cNvPr>
          <p:cNvSpPr>
            <a:spLocks noGrp="1"/>
          </p:cNvSpPr>
          <p:nvPr>
            <p:ph type="title"/>
          </p:nvPr>
        </p:nvSpPr>
        <p:spPr>
          <a:xfrm>
            <a:off x="1066800" y="642594"/>
            <a:ext cx="10058400" cy="568139"/>
          </a:xfrm>
        </p:spPr>
        <p:txBody>
          <a:bodyPr>
            <a:normAutofit fontScale="90000"/>
          </a:bodyPr>
          <a:lstStyle/>
          <a:p>
            <a:pPr algn="ctr"/>
            <a:r>
              <a:rPr lang="ar-JO" dirty="0"/>
              <a:t>اختراع السينما – فرنسا </a:t>
            </a:r>
            <a:endParaRPr lang="en-US" dirty="0"/>
          </a:p>
        </p:txBody>
      </p:sp>
      <p:sp>
        <p:nvSpPr>
          <p:cNvPr id="3" name="Text Placeholder 2">
            <a:extLst>
              <a:ext uri="{FF2B5EF4-FFF2-40B4-BE49-F238E27FC236}">
                <a16:creationId xmlns:a16="http://schemas.microsoft.com/office/drawing/2014/main" id="{EFB1412A-3A6A-450C-B46F-6D9535E737F2}"/>
              </a:ext>
            </a:extLst>
          </p:cNvPr>
          <p:cNvSpPr>
            <a:spLocks noGrp="1"/>
          </p:cNvSpPr>
          <p:nvPr>
            <p:ph type="body" idx="1"/>
          </p:nvPr>
        </p:nvSpPr>
        <p:spPr>
          <a:xfrm>
            <a:off x="443882" y="2198304"/>
            <a:ext cx="2015233" cy="482752"/>
          </a:xfrm>
        </p:spPr>
        <p:txBody>
          <a:bodyPr>
            <a:normAutofit/>
          </a:bodyPr>
          <a:lstStyle/>
          <a:p>
            <a:r>
              <a:rPr lang="ar-JO" dirty="0"/>
              <a:t>سينماتغراف </a:t>
            </a:r>
            <a:endParaRPr lang="en-US" dirty="0"/>
          </a:p>
        </p:txBody>
      </p:sp>
      <p:pic>
        <p:nvPicPr>
          <p:cNvPr id="7" name="Content Placeholder 6">
            <a:extLst>
              <a:ext uri="{FF2B5EF4-FFF2-40B4-BE49-F238E27FC236}">
                <a16:creationId xmlns:a16="http://schemas.microsoft.com/office/drawing/2014/main" id="{D64C5E33-C97C-4885-8617-0DC711B5F767}"/>
              </a:ext>
            </a:extLst>
          </p:cNvPr>
          <p:cNvPicPr>
            <a:picLocks noGrp="1" noChangeAspect="1"/>
          </p:cNvPicPr>
          <p:nvPr>
            <p:ph sz="half" idx="2"/>
          </p:nvPr>
        </p:nvPicPr>
        <p:blipFill>
          <a:blip r:embed="rId2"/>
          <a:stretch>
            <a:fillRect/>
          </a:stretch>
        </p:blipFill>
        <p:spPr>
          <a:xfrm>
            <a:off x="443882" y="302668"/>
            <a:ext cx="1923288" cy="1816129"/>
          </a:xfrm>
          <a:prstGeom prst="rect">
            <a:avLst/>
          </a:prstGeom>
        </p:spPr>
      </p:pic>
      <p:sp>
        <p:nvSpPr>
          <p:cNvPr id="5" name="Text Placeholder 4">
            <a:extLst>
              <a:ext uri="{FF2B5EF4-FFF2-40B4-BE49-F238E27FC236}">
                <a16:creationId xmlns:a16="http://schemas.microsoft.com/office/drawing/2014/main" id="{E3D61107-8EB7-4C47-89B6-4571BF53DD1C}"/>
              </a:ext>
            </a:extLst>
          </p:cNvPr>
          <p:cNvSpPr>
            <a:spLocks noGrp="1"/>
          </p:cNvSpPr>
          <p:nvPr>
            <p:ph type="body" sz="quarter" idx="3"/>
          </p:nvPr>
        </p:nvSpPr>
        <p:spPr>
          <a:xfrm>
            <a:off x="9383122" y="2120800"/>
            <a:ext cx="2617245" cy="692851"/>
          </a:xfrm>
        </p:spPr>
        <p:txBody>
          <a:bodyPr>
            <a:normAutofit/>
          </a:bodyPr>
          <a:lstStyle/>
          <a:p>
            <a:r>
              <a:rPr lang="ar-JO" b="0" i="0" dirty="0">
                <a:solidFill>
                  <a:srgbClr val="080809"/>
                </a:solidFill>
                <a:effectLst/>
                <a:latin typeface="Segoe UI Historic" panose="020B0502040204020203" pitchFamily="34" charset="0"/>
              </a:rPr>
              <a:t> لويس و أغست لوميير</a:t>
            </a:r>
            <a:endParaRPr lang="en-US" dirty="0"/>
          </a:p>
        </p:txBody>
      </p:sp>
      <p:pic>
        <p:nvPicPr>
          <p:cNvPr id="8" name="Content Placeholder 7">
            <a:extLst>
              <a:ext uri="{FF2B5EF4-FFF2-40B4-BE49-F238E27FC236}">
                <a16:creationId xmlns:a16="http://schemas.microsoft.com/office/drawing/2014/main" id="{2FF543A4-B04B-45B3-88C8-107D02DF9171}"/>
              </a:ext>
            </a:extLst>
          </p:cNvPr>
          <p:cNvPicPr>
            <a:picLocks noGrp="1" noChangeAspect="1"/>
          </p:cNvPicPr>
          <p:nvPr>
            <p:ph sz="quarter" idx="4"/>
          </p:nvPr>
        </p:nvPicPr>
        <p:blipFill>
          <a:blip r:embed="rId3"/>
          <a:stretch>
            <a:fillRect/>
          </a:stretch>
        </p:blipFill>
        <p:spPr>
          <a:xfrm>
            <a:off x="9383122" y="382176"/>
            <a:ext cx="2526220" cy="1816128"/>
          </a:xfrm>
          <a:prstGeom prst="rect">
            <a:avLst/>
          </a:prstGeom>
        </p:spPr>
      </p:pic>
      <p:sp>
        <p:nvSpPr>
          <p:cNvPr id="10" name="TextBox 9">
            <a:extLst>
              <a:ext uri="{FF2B5EF4-FFF2-40B4-BE49-F238E27FC236}">
                <a16:creationId xmlns:a16="http://schemas.microsoft.com/office/drawing/2014/main" id="{F2951C34-A6DF-42A2-97A8-9BD845197503}"/>
              </a:ext>
            </a:extLst>
          </p:cNvPr>
          <p:cNvSpPr txBox="1"/>
          <p:nvPr/>
        </p:nvSpPr>
        <p:spPr>
          <a:xfrm>
            <a:off x="443882" y="2813651"/>
            <a:ext cx="11310153" cy="3539430"/>
          </a:xfrm>
          <a:prstGeom prst="rect">
            <a:avLst/>
          </a:prstGeom>
          <a:noFill/>
        </p:spPr>
        <p:txBody>
          <a:bodyPr wrap="square">
            <a:spAutoFit/>
          </a:bodyPr>
          <a:lstStyle/>
          <a:p>
            <a:pPr algn="r" rtl="1"/>
            <a:r>
              <a:rPr lang="ar-JO" sz="2800" dirty="0">
                <a:latin typeface="Times New Roman" panose="02020603050405020304" pitchFamily="18" charset="0"/>
                <a:cs typeface="Times New Roman" panose="02020603050405020304" pitchFamily="18" charset="0"/>
              </a:rPr>
              <a:t>كان جهاز التصوير المصور السينمائى </a:t>
            </a:r>
            <a:r>
              <a:rPr lang="ar-JO" sz="2800" i="0" dirty="0">
                <a:solidFill>
                  <a:srgbClr val="333333"/>
                </a:solidFill>
                <a:effectLst/>
                <a:latin typeface="Times New Roman" panose="02020603050405020304" pitchFamily="18" charset="0"/>
                <a:cs typeface="Times New Roman" panose="02020603050405020304" pitchFamily="18" charset="0"/>
              </a:rPr>
              <a:t>الأخوان </a:t>
            </a:r>
            <a:r>
              <a:rPr lang="ar-JO" sz="2800" dirty="0">
                <a:solidFill>
                  <a:srgbClr val="333333"/>
                </a:solidFill>
                <a:latin typeface="Times New Roman" panose="02020603050405020304" pitchFamily="18" charset="0"/>
                <a:cs typeface="Times New Roman" panose="02020603050405020304" pitchFamily="18" charset="0"/>
              </a:rPr>
              <a:t>لويس و</a:t>
            </a:r>
            <a:r>
              <a:rPr lang="ar-JO" sz="2800" dirty="0">
                <a:solidFill>
                  <a:srgbClr val="333333"/>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أوغست لوميير</a:t>
            </a:r>
            <a:r>
              <a:rPr lang="ar-JO" sz="2800" dirty="0">
                <a:solidFill>
                  <a:srgbClr val="333333"/>
                </a:solidFill>
                <a:latin typeface="Times New Roman" panose="02020603050405020304" pitchFamily="18" charset="0"/>
                <a:cs typeface="Times New Roman" panose="02020603050405020304" pitchFamily="18" charset="0"/>
              </a:rPr>
              <a:t> وهما شقيقان فرنسيان</a:t>
            </a:r>
            <a:r>
              <a:rPr lang="ar-JO" sz="2800" dirty="0">
                <a:latin typeface="Times New Roman" panose="02020603050405020304" pitchFamily="18" charset="0"/>
                <a:cs typeface="Times New Roman" panose="02020603050405020304" pitchFamily="18" charset="0"/>
              </a:rPr>
              <a:t>، حصل الجهاز ( السينما توغراف) على براءة اختراع فى عام 1895، عبارة عن مزيج من كاميرا الأفلام وجهاز عرض يمكنه عرض الصور المتحركة على الشاشة للجمهورز</a:t>
            </a:r>
          </a:p>
          <a:p>
            <a:pPr algn="r" rtl="1"/>
            <a:r>
              <a:rPr lang="ar-JO" sz="2800" dirty="0">
                <a:latin typeface="Times New Roman" panose="02020603050405020304" pitchFamily="18" charset="0"/>
                <a:cs typeface="Times New Roman" panose="02020603050405020304" pitchFamily="18" charset="0"/>
              </a:rPr>
              <a:t> كان السينما تغراف أصغر حجمًا وأخف وزناً مقارنة باختراع أديسون</a:t>
            </a:r>
          </a:p>
          <a:p>
            <a:pPr algn="r" rtl="1"/>
            <a:r>
              <a:rPr lang="ar-JO" sz="2800" dirty="0">
                <a:solidFill>
                  <a:srgbClr val="333333"/>
                </a:solidFill>
                <a:latin typeface="Times New Roman" panose="02020603050405020304" pitchFamily="18" charset="0"/>
                <a:cs typeface="Times New Roman" panose="02020603050405020304" pitchFamily="18" charset="0"/>
              </a:rPr>
              <a:t>وقد كشف الأخوان </a:t>
            </a:r>
            <a:r>
              <a:rPr lang="ar-JO" sz="2800" i="0" dirty="0">
                <a:solidFill>
                  <a:srgbClr val="333333"/>
                </a:solidFill>
                <a:effectLst/>
                <a:latin typeface="Times New Roman" panose="02020603050405020304" pitchFamily="18" charset="0"/>
                <a:cs typeface="Times New Roman" panose="02020603050405020304" pitchFamily="18" charset="0"/>
              </a:rPr>
              <a:t>لوميير عن اختراعهما للجمهور فى مارس 1895 بفيلم قصير يظهر العمال يغادرون مصنع لوميير، فى 28 ديسمبر</a:t>
            </a:r>
            <a:endParaRPr lang="ar-JO" sz="2800" dirty="0">
              <a:latin typeface="Times New Roman" panose="02020603050405020304" pitchFamily="18" charset="0"/>
              <a:cs typeface="Times New Roman" panose="02020603050405020304" pitchFamily="18" charset="0"/>
            </a:endParaRPr>
          </a:p>
          <a:p>
            <a:pPr algn="r" rtl="1"/>
            <a:r>
              <a:rPr lang="ar-JO" sz="2800" i="0" dirty="0">
                <a:solidFill>
                  <a:srgbClr val="333333"/>
                </a:solidFill>
                <a:effectLst/>
                <a:latin typeface="Times New Roman" panose="02020603050405020304" pitchFamily="18" charset="0"/>
                <a:cs typeface="Times New Roman" panose="02020603050405020304" pitchFamily="18" charset="0"/>
              </a:rPr>
              <a:t>عرض أول فيلم تجارى فى العالم فى جراند كافيه فى باريس فى 28 ديسمبر عام 1895 بفيلم قصير يظهر العمال يغادرون مصنع.</a:t>
            </a: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23B3636-F6EB-4DC0-9ABA-CAD57C56DF31}"/>
              </a:ext>
            </a:extLst>
          </p:cNvPr>
          <p:cNvPicPr>
            <a:picLocks noChangeAspect="1"/>
          </p:cNvPicPr>
          <p:nvPr/>
        </p:nvPicPr>
        <p:blipFill>
          <a:blip r:embed="rId5"/>
          <a:stretch>
            <a:fillRect/>
          </a:stretch>
        </p:blipFill>
        <p:spPr>
          <a:xfrm>
            <a:off x="374342" y="302668"/>
            <a:ext cx="2743200" cy="2209800"/>
          </a:xfrm>
          <a:prstGeom prst="rect">
            <a:avLst/>
          </a:prstGeom>
        </p:spPr>
      </p:pic>
    </p:spTree>
    <p:extLst>
      <p:ext uri="{BB962C8B-B14F-4D97-AF65-F5344CB8AC3E}">
        <p14:creationId xmlns:p14="http://schemas.microsoft.com/office/powerpoint/2010/main" val="75872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413D-5272-46D6-B448-CEC023E1B064}"/>
              </a:ext>
            </a:extLst>
          </p:cNvPr>
          <p:cNvSpPr>
            <a:spLocks noGrp="1"/>
          </p:cNvSpPr>
          <p:nvPr>
            <p:ph type="title"/>
          </p:nvPr>
        </p:nvSpPr>
        <p:spPr>
          <a:xfrm>
            <a:off x="1066799" y="457200"/>
            <a:ext cx="10633969" cy="732409"/>
          </a:xfrm>
        </p:spPr>
        <p:txBody>
          <a:bodyPr>
            <a:normAutofit fontScale="90000"/>
          </a:bodyPr>
          <a:lstStyle/>
          <a:p>
            <a:pPr algn="ctr"/>
            <a:r>
              <a:rPr lang="ar-JO" dirty="0"/>
              <a:t>أول فيلم سينمائي </a:t>
            </a:r>
            <a:endParaRPr lang="en-US" dirty="0"/>
          </a:p>
        </p:txBody>
      </p:sp>
      <p:sp>
        <p:nvSpPr>
          <p:cNvPr id="3" name="Content Placeholder 2">
            <a:extLst>
              <a:ext uri="{FF2B5EF4-FFF2-40B4-BE49-F238E27FC236}">
                <a16:creationId xmlns:a16="http://schemas.microsoft.com/office/drawing/2014/main" id="{7D5BBAD7-5DC5-4407-AD80-130C9B9EC02E}"/>
              </a:ext>
            </a:extLst>
          </p:cNvPr>
          <p:cNvSpPr>
            <a:spLocks noGrp="1"/>
          </p:cNvSpPr>
          <p:nvPr>
            <p:ph idx="1"/>
          </p:nvPr>
        </p:nvSpPr>
        <p:spPr>
          <a:xfrm>
            <a:off x="474133" y="1189609"/>
            <a:ext cx="11226636" cy="5211191"/>
          </a:xfrm>
        </p:spPr>
        <p:txBody>
          <a:bodyPr>
            <a:normAutofit fontScale="85000" lnSpcReduction="20000"/>
          </a:bodyPr>
          <a:lstStyle/>
          <a:p>
            <a:pPr algn="just" rtl="1"/>
            <a:r>
              <a:rPr lang="ar-JO" sz="2800" dirty="0">
                <a:latin typeface="Times New Roman" panose="02020603050405020304" pitchFamily="18" charset="0"/>
                <a:cs typeface="Times New Roman" panose="02020603050405020304" pitchFamily="18" charset="0"/>
              </a:rPr>
              <a:t>فيلم وثائقي قصير صوره وعرضه الأخوان لوميير، ورغم أن الفيلم لا يحتوي على مضمون معين ويكتفي بعرض عملية وصول القطار إلى محطة مدينة لاسوت إلا أنه حصل على شعبية كبيرة وأحدَث ضجة لدى الجمهور الذي لم يكن جاهزًا بعد من الناحية النفسية لتقبل صورة حية لحركة القطار.</a:t>
            </a:r>
          </a:p>
          <a:p>
            <a:pPr algn="just" rtl="1"/>
            <a:r>
              <a:rPr lang="ar-JO" sz="2800" dirty="0">
                <a:latin typeface="Times New Roman" panose="02020603050405020304" pitchFamily="18" charset="0"/>
                <a:cs typeface="Times New Roman" panose="02020603050405020304" pitchFamily="18" charset="0"/>
              </a:rPr>
              <a:t>ورغم أن الفيلم يعتبر من ناحية تصنيفه فيلمًا وثائقيًا فإن الكثيرين كذلك يعتبرونه أول فيلم فني، حيثُ أن أغلب الذين يظهرون في الكادر هم في معظمهم من أصدقاء وأقارب الأخوين لوميير اللذين قاما بدعوتهم للسفر على متن ذلك القطار من أجل تصوير الفيلم.</a:t>
            </a:r>
          </a:p>
          <a:p>
            <a:pPr algn="just" rtl="1"/>
            <a:r>
              <a:rPr lang="ar-JO" sz="2800" dirty="0">
                <a:latin typeface="Times New Roman" panose="02020603050405020304" pitchFamily="18" charset="0"/>
                <a:cs typeface="Times New Roman" panose="02020603050405020304" pitchFamily="18" charset="0"/>
              </a:rPr>
              <a:t>وقد اعتبر الفيلم في حينه نوعًا من القفزة النوعية في السينما كونه أول فلم يظهر العمق وحجم الكتلة على الشاشة، حيث يظهر القطار من بعيد بحجم صغير ويقترب ليصبح أكبر ثم يحتل الكادر كاملا لكي يعطي انطباعا بالضخامة، كما أنه في هذا الفلم وللمرة الأولى تظهر مع اللقطات القريبة والمتوسطة والعامة للبشر عبر حركتهم أمام العدسة مقتربين أو مبتعدين.</a:t>
            </a:r>
          </a:p>
          <a:p>
            <a:pPr algn="just" rtl="1"/>
            <a:r>
              <a:rPr lang="ar-JO" sz="2800" dirty="0">
                <a:latin typeface="Times New Roman" panose="02020603050405020304" pitchFamily="18" charset="0"/>
                <a:cs typeface="Times New Roman" panose="02020603050405020304" pitchFamily="18" charset="0"/>
              </a:rPr>
              <a:t>صُوِرَ الفيلم عام 1895 وتم عرضه للمرة الأولى في 6 يناير 1896، كانت مدة الفيلم 50 ثانية وعرض لأول مره بتذاكر مدفوعة في غراند كافيه في فرنسا .</a:t>
            </a:r>
          </a:p>
          <a:p>
            <a:pPr algn="just" rtl="1"/>
            <a:r>
              <a:rPr lang="ar-JO" sz="2800" dirty="0">
                <a:latin typeface="Times New Roman" panose="02020603050405020304" pitchFamily="18" charset="0"/>
                <a:cs typeface="Times New Roman" panose="02020603050405020304" pitchFamily="18" charset="0"/>
              </a:rPr>
              <a:t>فيلم بعنوان وصول القطار-</a:t>
            </a:r>
            <a:r>
              <a:rPr lang="en-US" sz="2800" b="1" dirty="0">
                <a:latin typeface="Times New Roman" panose="02020603050405020304" pitchFamily="18" charset="0"/>
                <a:cs typeface="Times New Roman" panose="02020603050405020304" pitchFamily="18" charset="0"/>
              </a:rPr>
              <a:t>Arrival of Train</a:t>
            </a:r>
          </a:p>
          <a:p>
            <a:pPr algn="just" rtl="1"/>
            <a:r>
              <a:rPr lang="en-US" sz="2800" dirty="0">
                <a:latin typeface="Times New Roman" panose="02020603050405020304" pitchFamily="18" charset="0"/>
                <a:cs typeface="Times New Roman" panose="02020603050405020304" pitchFamily="18" charset="0"/>
                <a:hlinkClick r:id="rId2"/>
              </a:rPr>
              <a:t>https://www.youtube.com/watch?v=2F9ymjmsS34</a:t>
            </a:r>
            <a:endParaRPr lang="ar-JO" sz="2800" dirty="0">
              <a:latin typeface="Times New Roman" panose="02020603050405020304" pitchFamily="18" charset="0"/>
              <a:cs typeface="Times New Roman" panose="02020603050405020304" pitchFamily="18" charset="0"/>
            </a:endParaRPr>
          </a:p>
          <a:p>
            <a:pPr algn="just" rtl="1"/>
            <a:r>
              <a:rPr lang="en-US" sz="2800" dirty="0">
                <a:latin typeface="Times New Roman" panose="02020603050405020304" pitchFamily="18" charset="0"/>
                <a:cs typeface="Times New Roman" panose="02020603050405020304" pitchFamily="18" charset="0"/>
                <a:hlinkClick r:id="rId3"/>
              </a:rPr>
              <a:t>https://www.youtube.com/watch?v=LKwYqOqNat8</a:t>
            </a:r>
            <a:endParaRPr lang="ar-JO" sz="2800" dirty="0">
              <a:latin typeface="Times New Roman" panose="02020603050405020304" pitchFamily="18" charset="0"/>
              <a:cs typeface="Times New Roman" panose="02020603050405020304" pitchFamily="18" charset="0"/>
            </a:endParaRPr>
          </a:p>
          <a:p>
            <a:pPr algn="r" rtl="1"/>
            <a:endParaRPr lang="ar-JO" sz="2800" dirty="0">
              <a:latin typeface="Times New Roman" panose="02020603050405020304" pitchFamily="18" charset="0"/>
              <a:cs typeface="Times New Roman" panose="02020603050405020304" pitchFamily="18" charset="0"/>
            </a:endParaRPr>
          </a:p>
          <a:p>
            <a:pPr algn="r" rtl="1"/>
            <a:endParaRPr lang="ar-JO" dirty="0"/>
          </a:p>
          <a:p>
            <a:pPr algn="r" rtl="1"/>
            <a:endParaRPr lang="ar-JO" dirty="0"/>
          </a:p>
          <a:p>
            <a:pPr algn="r" rtl="1"/>
            <a:endParaRPr lang="ar-JO" dirty="0"/>
          </a:p>
          <a:p>
            <a:pPr algn="r" rtl="1"/>
            <a:endParaRPr lang="en-US" dirty="0"/>
          </a:p>
        </p:txBody>
      </p:sp>
    </p:spTree>
    <p:extLst>
      <p:ext uri="{BB962C8B-B14F-4D97-AF65-F5344CB8AC3E}">
        <p14:creationId xmlns:p14="http://schemas.microsoft.com/office/powerpoint/2010/main" val="2396895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431</TotalTime>
  <Words>1851</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Garamond</vt:lpstr>
      <vt:lpstr>Segoe UI Historic</vt:lpstr>
      <vt:lpstr>Times New Roman</vt:lpstr>
      <vt:lpstr>Savon</vt:lpstr>
      <vt:lpstr>  السينما الفلسطينية – سرديات بديلة    Palestinian cinema – A counter Narrative  By Rula Shahwan   March 2025 </vt:lpstr>
      <vt:lpstr>تعريف السينما </vt:lpstr>
      <vt:lpstr>أول اخترع لرسوم المتحركة</vt:lpstr>
      <vt:lpstr>أول تجربة للسينما The Horse Motion</vt:lpstr>
      <vt:lpstr>PowerPoint Presentation</vt:lpstr>
      <vt:lpstr>Kinetoscopeكينتوسكوب  </vt:lpstr>
      <vt:lpstr>PowerPoint Presentation</vt:lpstr>
      <vt:lpstr>اختراع السينما – فرنسا </vt:lpstr>
      <vt:lpstr>أول فيلم سينمائي </vt:lpstr>
      <vt:lpstr> افلام لومبيير  تطور </vt:lpstr>
      <vt:lpstr>السينما الامريكية </vt:lpstr>
      <vt:lpstr>PowerPoint Presentation</vt:lpstr>
      <vt:lpstr>السينما الأمريكية في العشرينيات </vt:lpstr>
      <vt:lpstr>السينما في العالم العربي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السينما الفلسطينية – سرديات بديلة    Palestinian cinema – A counter Narrative  By Rula Shahwan   2024-2025</dc:title>
  <dc:creator>Administrator</dc:creator>
  <cp:lastModifiedBy>Rula Mohammad Amin Maroof Dalo</cp:lastModifiedBy>
  <cp:revision>17</cp:revision>
  <dcterms:created xsi:type="dcterms:W3CDTF">2025-03-19T08:45:47Z</dcterms:created>
  <dcterms:modified xsi:type="dcterms:W3CDTF">2025-03-26T22:58:21Z</dcterms:modified>
</cp:coreProperties>
</file>